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  <p:sldMasterId id="2147483756" r:id="rId4"/>
  </p:sldMasterIdLst>
  <p:notesMasterIdLst>
    <p:notesMasterId r:id="rId173"/>
  </p:notesMasterIdLst>
  <p:sldIdLst>
    <p:sldId id="617" r:id="rId5"/>
    <p:sldId id="1252" r:id="rId6"/>
    <p:sldId id="1313" r:id="rId7"/>
    <p:sldId id="1330" r:id="rId8"/>
    <p:sldId id="1331" r:id="rId9"/>
    <p:sldId id="1333" r:id="rId10"/>
    <p:sldId id="1334" r:id="rId11"/>
    <p:sldId id="1329" r:id="rId12"/>
    <p:sldId id="1332" r:id="rId13"/>
    <p:sldId id="1386" r:id="rId14"/>
    <p:sldId id="1312" r:id="rId15"/>
    <p:sldId id="1335" r:id="rId16"/>
    <p:sldId id="1336" r:id="rId17"/>
    <p:sldId id="1344" r:id="rId18"/>
    <p:sldId id="1337" r:id="rId19"/>
    <p:sldId id="1338" r:id="rId20"/>
    <p:sldId id="1339" r:id="rId21"/>
    <p:sldId id="1341" r:id="rId22"/>
    <p:sldId id="1340" r:id="rId23"/>
    <p:sldId id="1396" r:id="rId24"/>
    <p:sldId id="1387" r:id="rId25"/>
    <p:sldId id="1307" r:id="rId26"/>
    <p:sldId id="1343" r:id="rId27"/>
    <p:sldId id="1342" r:id="rId28"/>
    <p:sldId id="1345" r:id="rId29"/>
    <p:sldId id="1351" r:id="rId30"/>
    <p:sldId id="1350" r:id="rId31"/>
    <p:sldId id="1346" r:id="rId32"/>
    <p:sldId id="1356" r:id="rId33"/>
    <p:sldId id="1348" r:id="rId34"/>
    <p:sldId id="1349" r:id="rId35"/>
    <p:sldId id="1352" r:id="rId36"/>
    <p:sldId id="1353" r:id="rId37"/>
    <p:sldId id="1354" r:id="rId38"/>
    <p:sldId id="1355" r:id="rId39"/>
    <p:sldId id="1375" r:id="rId40"/>
    <p:sldId id="1376" r:id="rId41"/>
    <p:sldId id="1377" r:id="rId42"/>
    <p:sldId id="1378" r:id="rId43"/>
    <p:sldId id="1379" r:id="rId44"/>
    <p:sldId id="1380" r:id="rId45"/>
    <p:sldId id="1381" r:id="rId46"/>
    <p:sldId id="1308" r:id="rId47"/>
    <p:sldId id="1310" r:id="rId48"/>
    <p:sldId id="1357" r:id="rId49"/>
    <p:sldId id="1382" r:id="rId50"/>
    <p:sldId id="1311" r:id="rId51"/>
    <p:sldId id="1363" r:id="rId52"/>
    <p:sldId id="1358" r:id="rId53"/>
    <p:sldId id="1359" r:id="rId54"/>
    <p:sldId id="1305" r:id="rId55"/>
    <p:sldId id="1362" r:id="rId56"/>
    <p:sldId id="1361" r:id="rId57"/>
    <p:sldId id="1360" r:id="rId58"/>
    <p:sldId id="1383" r:id="rId59"/>
    <p:sldId id="1364" r:id="rId60"/>
    <p:sldId id="1365" r:id="rId61"/>
    <p:sldId id="1368" r:id="rId62"/>
    <p:sldId id="1153" r:id="rId63"/>
    <p:sldId id="1384" r:id="rId64"/>
    <p:sldId id="1385" r:id="rId65"/>
    <p:sldId id="1217" r:id="rId66"/>
    <p:sldId id="1216" r:id="rId67"/>
    <p:sldId id="1314" r:id="rId68"/>
    <p:sldId id="1366" r:id="rId69"/>
    <p:sldId id="1367" r:id="rId70"/>
    <p:sldId id="1223" r:id="rId71"/>
    <p:sldId id="1224" r:id="rId72"/>
    <p:sldId id="1398" r:id="rId73"/>
    <p:sldId id="1399" r:id="rId74"/>
    <p:sldId id="1400" r:id="rId75"/>
    <p:sldId id="1369" r:id="rId76"/>
    <p:sldId id="1218" r:id="rId77"/>
    <p:sldId id="1391" r:id="rId78"/>
    <p:sldId id="1392" r:id="rId79"/>
    <p:sldId id="1394" r:id="rId80"/>
    <p:sldId id="1395" r:id="rId81"/>
    <p:sldId id="1304" r:id="rId82"/>
    <p:sldId id="1397" r:id="rId83"/>
    <p:sldId id="1452" r:id="rId84"/>
    <p:sldId id="1401" r:id="rId85"/>
    <p:sldId id="1402" r:id="rId86"/>
    <p:sldId id="1403" r:id="rId87"/>
    <p:sldId id="1404" r:id="rId88"/>
    <p:sldId id="1405" r:id="rId89"/>
    <p:sldId id="1263" r:id="rId90"/>
    <p:sldId id="1406" r:id="rId91"/>
    <p:sldId id="1407" r:id="rId92"/>
    <p:sldId id="1408" r:id="rId93"/>
    <p:sldId id="1409" r:id="rId94"/>
    <p:sldId id="1315" r:id="rId95"/>
    <p:sldId id="1410" r:id="rId96"/>
    <p:sldId id="1411" r:id="rId97"/>
    <p:sldId id="1319" r:id="rId98"/>
    <p:sldId id="1318" r:id="rId99"/>
    <p:sldId id="1320" r:id="rId100"/>
    <p:sldId id="1412" r:id="rId101"/>
    <p:sldId id="1413" r:id="rId102"/>
    <p:sldId id="1306" r:id="rId103"/>
    <p:sldId id="1414" r:id="rId104"/>
    <p:sldId id="1321" r:id="rId105"/>
    <p:sldId id="1076" r:id="rId106"/>
    <p:sldId id="1415" r:id="rId107"/>
    <p:sldId id="1416" r:id="rId108"/>
    <p:sldId id="1417" r:id="rId109"/>
    <p:sldId id="1418" r:id="rId110"/>
    <p:sldId id="1419" r:id="rId111"/>
    <p:sldId id="1420" r:id="rId112"/>
    <p:sldId id="1421" r:id="rId113"/>
    <p:sldId id="1422" r:id="rId114"/>
    <p:sldId id="1423" r:id="rId115"/>
    <p:sldId id="1424" r:id="rId116"/>
    <p:sldId id="1425" r:id="rId117"/>
    <p:sldId id="1426" r:id="rId118"/>
    <p:sldId id="1427" r:id="rId119"/>
    <p:sldId id="1428" r:id="rId120"/>
    <p:sldId id="1429" r:id="rId121"/>
    <p:sldId id="1430" r:id="rId122"/>
    <p:sldId id="1431" r:id="rId123"/>
    <p:sldId id="1432" r:id="rId124"/>
    <p:sldId id="1433" r:id="rId125"/>
    <p:sldId id="1434" r:id="rId126"/>
    <p:sldId id="1323" r:id="rId127"/>
    <p:sldId id="1324" r:id="rId128"/>
    <p:sldId id="1322" r:id="rId129"/>
    <p:sldId id="1155" r:id="rId130"/>
    <p:sldId id="1266" r:id="rId131"/>
    <p:sldId id="1326" r:id="rId132"/>
    <p:sldId id="1265" r:id="rId133"/>
    <p:sldId id="1327" r:id="rId134"/>
    <p:sldId id="1267" r:id="rId135"/>
    <p:sldId id="1347" r:id="rId136"/>
    <p:sldId id="1435" r:id="rId137"/>
    <p:sldId id="1436" r:id="rId138"/>
    <p:sldId id="1437" r:id="rId139"/>
    <p:sldId id="1438" r:id="rId140"/>
    <p:sldId id="1268" r:id="rId141"/>
    <p:sldId id="1439" r:id="rId142"/>
    <p:sldId id="1328" r:id="rId143"/>
    <p:sldId id="1185" r:id="rId144"/>
    <p:sldId id="1269" r:id="rId145"/>
    <p:sldId id="1184" r:id="rId146"/>
    <p:sldId id="1440" r:id="rId147"/>
    <p:sldId id="1270" r:id="rId148"/>
    <p:sldId id="1271" r:id="rId149"/>
    <p:sldId id="1272" r:id="rId150"/>
    <p:sldId id="1186" r:id="rId151"/>
    <p:sldId id="1154" r:id="rId152"/>
    <p:sldId id="1077" r:id="rId153"/>
    <p:sldId id="1195" r:id="rId154"/>
    <p:sldId id="1273" r:id="rId155"/>
    <p:sldId id="1441" r:id="rId156"/>
    <p:sldId id="1442" r:id="rId157"/>
    <p:sldId id="1443" r:id="rId158"/>
    <p:sldId id="1444" r:id="rId159"/>
    <p:sldId id="1445" r:id="rId160"/>
    <p:sldId id="1197" r:id="rId161"/>
    <p:sldId id="1446" r:id="rId162"/>
    <p:sldId id="1447" r:id="rId163"/>
    <p:sldId id="1448" r:id="rId164"/>
    <p:sldId id="1449" r:id="rId165"/>
    <p:sldId id="1450" r:id="rId166"/>
    <p:sldId id="1274" r:id="rId167"/>
    <p:sldId id="1275" r:id="rId168"/>
    <p:sldId id="1451" r:id="rId169"/>
    <p:sldId id="1371" r:id="rId170"/>
    <p:sldId id="1372" r:id="rId171"/>
    <p:sldId id="1297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江" initials="张" lastIdx="1" clrIdx="0">
    <p:extLst>
      <p:ext uri="{19B8F6BF-5375-455C-9EA6-DF929625EA0E}">
        <p15:presenceInfo xmlns:p15="http://schemas.microsoft.com/office/powerpoint/2012/main" userId="f83a269fd8b6ef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F9394"/>
    <a:srgbClr val="C9751D"/>
    <a:srgbClr val="EC8922"/>
    <a:srgbClr val="FF7200"/>
    <a:srgbClr val="0432FF"/>
    <a:srgbClr val="00FA09"/>
    <a:srgbClr val="FF40FF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0" autoAdjust="0"/>
    <p:restoredTop sz="86327" autoAdjust="0"/>
  </p:normalViewPr>
  <p:slideViewPr>
    <p:cSldViewPr snapToGrid="0">
      <p:cViewPr varScale="1">
        <p:scale>
          <a:sx n="110" d="100"/>
          <a:sy n="110" d="100"/>
        </p:scale>
        <p:origin x="1008" y="168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theme" Target="theme/theme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2025/4/24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5613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6809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3476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846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467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390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8386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9650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236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5862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04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7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635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4305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0020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4958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1336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50399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57808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14140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4817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972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0305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03582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8886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3915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60565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298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938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319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45796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77116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295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62623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056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92946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17272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2591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6630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4834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190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14318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1416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176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450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36216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wiki.swarma.org</a:t>
            </a:r>
            <a:r>
              <a:rPr lang="en" altLang="zh-CN" dirty="0"/>
              <a:t>/</a:t>
            </a:r>
            <a:r>
              <a:rPr lang="en" altLang="zh-CN" dirty="0" err="1"/>
              <a:t>index.php</a:t>
            </a:r>
            <a:r>
              <a:rPr lang="en" altLang="zh-CN" dirty="0"/>
              <a:t>/%E7%A8%B3%E5%AE%9A%E5%AD%A6%E4%B9%A0_Stable_Learning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46606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38263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67793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96221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86048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28418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8511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55856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28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14327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9953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97982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66633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4488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30158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93720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93807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29190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81910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561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21404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8854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743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70225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66112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8227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6625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99249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43001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808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749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6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27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368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088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291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3001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35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304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49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059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392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53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352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02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1753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5649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385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162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04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797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118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61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58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865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7511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466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782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846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646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201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057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1753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688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25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602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635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543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8888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360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961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04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DA99-4E3F-5E61-AA68-4A1A9E484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65C798-D4D1-D111-E727-4577AC05C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9E5A3A-2456-EF23-162E-577A4F50C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E251C8-5B3A-707C-4816-7C9B2BEDA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1135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F8FA-557B-34C4-AA22-2A6992160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2006D6-A6C7-90F4-3901-B68E7CBA0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5282EE-2C97-5476-1365-BAF96053F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0FBEF4-2DD0-327B-C51F-47EAFF556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162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1B10-D2C7-AD55-01A1-FBB5569A4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E81ECD-C831-B631-2BDB-0A11EFCF9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E670C3-142E-AF5F-2317-38C556C66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0F84CA-9076-93CA-9E51-DA99BA779B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062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6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0952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422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1059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考虑先讲反事实和干预的区别：锁定变量！！！</a:t>
            </a:r>
            <a:r>
              <a:rPr lang="en-US" altLang="zh-CN" dirty="0"/>
              <a:t>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11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74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270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44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0644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0884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523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7725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7810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6116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960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3645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1119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77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3269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738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3684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352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1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5438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0197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7329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8463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64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5492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1753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384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4310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650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641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9969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814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3533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2600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4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776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2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92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83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24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79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6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5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922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8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336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6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20.png"/><Relationship Id="rId5" Type="http://schemas.openxmlformats.org/officeDocument/2006/relationships/image" Target="../media/image14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0.png"/><Relationship Id="rId5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50.png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7" Type="http://schemas.openxmlformats.org/officeDocument/2006/relationships/image" Target="../media/image21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0.png"/><Relationship Id="rId11" Type="http://schemas.openxmlformats.org/officeDocument/2006/relationships/image" Target="../media/image2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9" Type="http://schemas.openxmlformats.org/officeDocument/2006/relationships/image" Target="../media/image2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2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44.tiff"/><Relationship Id="rId4" Type="http://schemas.openxmlformats.org/officeDocument/2006/relationships/image" Target="../media/image143.tif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13" Type="http://schemas.openxmlformats.org/officeDocument/2006/relationships/image" Target="../media/image3.png"/><Relationship Id="rId7" Type="http://schemas.openxmlformats.org/officeDocument/2006/relationships/image" Target="../media/image571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1.png"/><Relationship Id="rId11" Type="http://schemas.openxmlformats.org/officeDocument/2006/relationships/image" Target="../media/image610.png"/><Relationship Id="rId5" Type="http://schemas.openxmlformats.org/officeDocument/2006/relationships/image" Target="../media/image551.png"/><Relationship Id="rId10" Type="http://schemas.openxmlformats.org/officeDocument/2006/relationships/image" Target="../media/image601.png"/><Relationship Id="rId4" Type="http://schemas.openxmlformats.org/officeDocument/2006/relationships/image" Target="../media/image540.png"/><Relationship Id="rId9" Type="http://schemas.openxmlformats.org/officeDocument/2006/relationships/image" Target="../media/image59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41237-016-0008-2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hyperlink" Target="https://arxiv.org/pdf/2102.11107.pdf" TargetMode="External"/><Relationship Id="rId4" Type="http://schemas.openxmlformats.org/officeDocument/2006/relationships/image" Target="../media/image14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1107.pdf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.swarma.org/study_group_issue/289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250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1.png"/><Relationship Id="rId5" Type="http://schemas.openxmlformats.org/officeDocument/2006/relationships/image" Target="../media/image8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00.png"/><Relationship Id="rId5" Type="http://schemas.openxmlformats.org/officeDocument/2006/relationships/image" Target="../media/image151.png"/><Relationship Id="rId10" Type="http://schemas.openxmlformats.org/officeDocument/2006/relationships/image" Target="../media/image3.png"/><Relationship Id="rId4" Type="http://schemas.openxmlformats.org/officeDocument/2006/relationships/image" Target="../media/image6900.png"/><Relationship Id="rId9" Type="http://schemas.openxmlformats.org/officeDocument/2006/relationships/image" Target="../media/image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79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0.png"/><Relationship Id="rId11" Type="http://schemas.openxmlformats.org/officeDocument/2006/relationships/image" Target="../media/image2.png"/><Relationship Id="rId10" Type="http://schemas.openxmlformats.org/officeDocument/2006/relationships/image" Target="../media/image820.png"/><Relationship Id="rId4" Type="http://schemas.openxmlformats.org/officeDocument/2006/relationships/image" Target="../media/image152.jpeg"/><Relationship Id="rId9" Type="http://schemas.openxmlformats.org/officeDocument/2006/relationships/image" Target="../media/image8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4.2986.pdf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931.png"/><Relationship Id="rId3" Type="http://schemas.openxmlformats.org/officeDocument/2006/relationships/hyperlink" Target="https://arxiv.org/pdf/1404.2986.pdf" TargetMode="External"/><Relationship Id="rId7" Type="http://schemas.openxmlformats.org/officeDocument/2006/relationships/image" Target="../media/image157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6.png"/><Relationship Id="rId11" Type="http://schemas.openxmlformats.org/officeDocument/2006/relationships/image" Target="../media/image900.png"/><Relationship Id="rId5" Type="http://schemas.openxmlformats.org/officeDocument/2006/relationships/image" Target="../media/image155.png"/><Relationship Id="rId15" Type="http://schemas.openxmlformats.org/officeDocument/2006/relationships/image" Target="../media/image3.png"/><Relationship Id="rId10" Type="http://schemas.openxmlformats.org/officeDocument/2006/relationships/image" Target="../media/image910.png"/><Relationship Id="rId4" Type="http://schemas.openxmlformats.org/officeDocument/2006/relationships/image" Target="../media/image154.png"/><Relationship Id="rId14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hyperlink" Target="https://arxiv.org/pdf/1605.06336.pdf" TargetMode="External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3.png"/><Relationship Id="rId4" Type="http://schemas.openxmlformats.org/officeDocument/2006/relationships/image" Target="../media/image160.png"/><Relationship Id="rId9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hyperlink" Target="https://arxiv.org/pdf/1904.09096.pdf" TargetMode="External"/><Relationship Id="rId7" Type="http://schemas.openxmlformats.org/officeDocument/2006/relationships/image" Target="../media/image16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7.png"/><Relationship Id="rId11" Type="http://schemas.openxmlformats.org/officeDocument/2006/relationships/image" Target="../media/image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hyperlink" Target="https://arxiv.org/pdf/1907.04809.pdf" TargetMode="External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4.jpeg"/><Relationship Id="rId5" Type="http://schemas.openxmlformats.org/officeDocument/2006/relationships/image" Target="../media/image173.png"/><Relationship Id="rId10" Type="http://schemas.openxmlformats.org/officeDocument/2006/relationships/image" Target="../media/image3.png"/><Relationship Id="rId4" Type="http://schemas.openxmlformats.org/officeDocument/2006/relationships/image" Target="../media/image172.png"/><Relationship Id="rId9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rxiv.org/pdf/1907.04809.pdf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48.png"/><Relationship Id="rId4" Type="http://schemas.openxmlformats.org/officeDocument/2006/relationships/image" Target="../media/image7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hyperlink" Target="https://wiki.swarma.org/index.php/%E7%A8%B3%E5%AE%9A%E5%AD%A6%E4%B9%A0_Stable_Learning" TargetMode="External"/><Relationship Id="rId4" Type="http://schemas.openxmlformats.org/officeDocument/2006/relationships/image" Target="../media/image18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rxiv.org/abs/2004.00184" TargetMode="External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nlin/0506028.pdf" TargetMode="Externa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8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tif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1.tif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7" Type="http://schemas.openxmlformats.org/officeDocument/2006/relationships/image" Target="../media/image128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10" Type="http://schemas.openxmlformats.org/officeDocument/2006/relationships/image" Target="../media/image3.png"/><Relationship Id="rId4" Type="http://schemas.openxmlformats.org/officeDocument/2006/relationships/image" Target="../media/image1250.png"/><Relationship Id="rId9" Type="http://schemas.openxmlformats.org/officeDocument/2006/relationships/image" Target="../media/image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e2501002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7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hyperlink" Target="https://doi.org/10.3390/e25010026" TargetMode="Externa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90.png"/><Relationship Id="rId7" Type="http://schemas.openxmlformats.org/officeDocument/2006/relationships/image" Target="../media/image139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80.png"/><Relationship Id="rId11" Type="http://schemas.openxmlformats.org/officeDocument/2006/relationships/image" Target="../media/image1430.png"/><Relationship Id="rId5" Type="http://schemas.openxmlformats.org/officeDocument/2006/relationships/image" Target="../media/image198.png"/><Relationship Id="rId10" Type="http://schemas.openxmlformats.org/officeDocument/2006/relationships/image" Target="../media/image1420.png"/><Relationship Id="rId4" Type="http://schemas.openxmlformats.org/officeDocument/2006/relationships/hyperlink" Target="https://doi.org/10.3390/e25010026" TargetMode="External"/><Relationship Id="rId9" Type="http://schemas.openxmlformats.org/officeDocument/2006/relationships/image" Target="../media/image141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hyperlink" Target="https://doi.org/10.3390/e25010026" TargetMode="External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0.png"/><Relationship Id="rId5" Type="http://schemas.openxmlformats.org/officeDocument/2006/relationships/image" Target="../media/image1440.png"/><Relationship Id="rId10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hyperlink" Target="https://doi.org/10.3390/e25010026" TargetMode="External"/><Relationship Id="rId7" Type="http://schemas.openxmlformats.org/officeDocument/2006/relationships/image" Target="../media/image14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70.png"/><Relationship Id="rId5" Type="http://schemas.openxmlformats.org/officeDocument/2006/relationships/image" Target="../media/image1460.png"/><Relationship Id="rId10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hyperlink" Target="https://doi.org/10.3390/e25010026" TargetMode="External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0.png"/><Relationship Id="rId5" Type="http://schemas.openxmlformats.org/officeDocument/2006/relationships/image" Target="../media/image1440.png"/><Relationship Id="rId10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202.png"/><Relationship Id="rId7" Type="http://schemas.openxmlformats.org/officeDocument/2006/relationships/image" Target="../media/image1180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5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70.png"/><Relationship Id="rId11" Type="http://schemas.openxmlformats.org/officeDocument/2006/relationships/image" Target="../media/image1220.png"/><Relationship Id="rId5" Type="http://schemas.openxmlformats.org/officeDocument/2006/relationships/image" Target="../media/image1160.png"/><Relationship Id="rId15" Type="http://schemas.openxmlformats.org/officeDocument/2006/relationships/image" Target="../media/image2.png"/><Relationship Id="rId10" Type="http://schemas.openxmlformats.org/officeDocument/2006/relationships/image" Target="../media/image1211.png"/><Relationship Id="rId4" Type="http://schemas.openxmlformats.org/officeDocument/2006/relationships/image" Target="../media/image1150.png"/><Relationship Id="rId9" Type="http://schemas.openxmlformats.org/officeDocument/2006/relationships/image" Target="../media/image1200.png"/><Relationship Id="rId14" Type="http://schemas.openxmlformats.org/officeDocument/2006/relationships/hyperlink" Target="https://doi.org/10.3390/e25010026" TargetMode="Externa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202.png"/><Relationship Id="rId7" Type="http://schemas.openxmlformats.org/officeDocument/2006/relationships/image" Target="../media/image1540.png"/><Relationship Id="rId12" Type="http://schemas.openxmlformats.org/officeDocument/2006/relationships/image" Target="../media/image201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30.png"/><Relationship Id="rId11" Type="http://schemas.openxmlformats.org/officeDocument/2006/relationships/image" Target="../media/image1580.png"/><Relationship Id="rId5" Type="http://schemas.openxmlformats.org/officeDocument/2006/relationships/image" Target="../media/image1520.png"/><Relationship Id="rId15" Type="http://schemas.openxmlformats.org/officeDocument/2006/relationships/hyperlink" Target="https://doi.org/10.3390/e25010026" TargetMode="External"/><Relationship Id="rId10" Type="http://schemas.openxmlformats.org/officeDocument/2006/relationships/image" Target="../media/image1570.png"/><Relationship Id="rId4" Type="http://schemas.openxmlformats.org/officeDocument/2006/relationships/image" Target="../media/image1510.png"/><Relationship Id="rId9" Type="http://schemas.openxmlformats.org/officeDocument/2006/relationships/image" Target="../media/image1560.png"/><Relationship Id="rId14" Type="http://schemas.openxmlformats.org/officeDocument/2006/relationships/image" Target="../media/image20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204.png"/><Relationship Id="rId7" Type="http://schemas.openxmlformats.org/officeDocument/2006/relationships/image" Target="../media/image1540.png"/><Relationship Id="rId12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30.png"/><Relationship Id="rId11" Type="http://schemas.openxmlformats.org/officeDocument/2006/relationships/image" Target="../media/image1580.png"/><Relationship Id="rId5" Type="http://schemas.openxmlformats.org/officeDocument/2006/relationships/image" Target="../media/image1520.png"/><Relationship Id="rId15" Type="http://schemas.openxmlformats.org/officeDocument/2006/relationships/image" Target="../media/image3.png"/><Relationship Id="rId10" Type="http://schemas.openxmlformats.org/officeDocument/2006/relationships/image" Target="../media/image1570.png"/><Relationship Id="rId4" Type="http://schemas.openxmlformats.org/officeDocument/2006/relationships/image" Target="../media/image1510.png"/><Relationship Id="rId9" Type="http://schemas.openxmlformats.org/officeDocument/2006/relationships/image" Target="../media/image1560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204.png"/><Relationship Id="rId7" Type="http://schemas.openxmlformats.org/officeDocument/2006/relationships/image" Target="../media/image1540.png"/><Relationship Id="rId12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30.png"/><Relationship Id="rId11" Type="http://schemas.openxmlformats.org/officeDocument/2006/relationships/image" Target="../media/image1580.png"/><Relationship Id="rId5" Type="http://schemas.openxmlformats.org/officeDocument/2006/relationships/image" Target="../media/image1520.png"/><Relationship Id="rId15" Type="http://schemas.openxmlformats.org/officeDocument/2006/relationships/image" Target="../media/image2.png"/><Relationship Id="rId10" Type="http://schemas.openxmlformats.org/officeDocument/2006/relationships/image" Target="../media/image1570.png"/><Relationship Id="rId4" Type="http://schemas.openxmlformats.org/officeDocument/2006/relationships/image" Target="../media/image1510.png"/><Relationship Id="rId9" Type="http://schemas.openxmlformats.org/officeDocument/2006/relationships/image" Target="../media/image1560.png"/><Relationship Id="rId14" Type="http://schemas.openxmlformats.org/officeDocument/2006/relationships/image" Target="../media/image20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i.org/10.3390/e25010026" TargetMode="External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i.org/10.3390/e25010026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203.png"/><Relationship Id="rId10" Type="http://schemas.openxmlformats.org/officeDocument/2006/relationships/image" Target="../media/image2.png"/><Relationship Id="rId4" Type="http://schemas.openxmlformats.org/officeDocument/2006/relationships/image" Target="../media/image202.png"/><Relationship Id="rId9" Type="http://schemas.openxmlformats.org/officeDocument/2006/relationships/image" Target="../media/image163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hyperlink" Target="https://doi.org/10.3390/e25010026" TargetMode="External"/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12" Type="http://schemas.openxmlformats.org/officeDocument/2006/relationships/image" Target="../media/image17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1.png"/><Relationship Id="rId5" Type="http://schemas.openxmlformats.org/officeDocument/2006/relationships/image" Target="../media/image209.png"/><Relationship Id="rId15" Type="http://schemas.openxmlformats.org/officeDocument/2006/relationships/image" Target="../media/image3.png"/><Relationship Id="rId10" Type="http://schemas.openxmlformats.org/officeDocument/2006/relationships/image" Target="../media/image215.png"/><Relationship Id="rId4" Type="http://schemas.openxmlformats.org/officeDocument/2006/relationships/image" Target="../media/image208.png"/><Relationship Id="rId9" Type="http://schemas.openxmlformats.org/officeDocument/2006/relationships/image" Target="../media/image214.png"/><Relationship Id="rId14" Type="http://schemas.openxmlformats.org/officeDocument/2006/relationships/image" Target="../media/image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6.png"/><Relationship Id="rId7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7.png"/><Relationship Id="rId5" Type="http://schemas.openxmlformats.org/officeDocument/2006/relationships/image" Target="../media/image1740.png"/><Relationship Id="rId9" Type="http://schemas.openxmlformats.org/officeDocument/2006/relationships/image" Target="../media/image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hyperlink" Target="https://doi.org/10.3390/e25010026" TargetMode="External"/><Relationship Id="rId7" Type="http://schemas.openxmlformats.org/officeDocument/2006/relationships/image" Target="../media/image178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70.png"/><Relationship Id="rId10" Type="http://schemas.openxmlformats.org/officeDocument/2006/relationships/image" Target="../media/image3.png"/><Relationship Id="rId4" Type="http://schemas.openxmlformats.org/officeDocument/2006/relationships/image" Target="../media/image218.png"/><Relationship Id="rId9" Type="http://schemas.openxmlformats.org/officeDocument/2006/relationships/image" Target="../media/image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1.png"/><Relationship Id="rId4" Type="http://schemas.openxmlformats.org/officeDocument/2006/relationships/image" Target="../media/image181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jpeg"/><Relationship Id="rId5" Type="http://schemas.openxmlformats.org/officeDocument/2006/relationships/image" Target="../media/image29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11" Type="http://schemas.openxmlformats.org/officeDocument/2006/relationships/image" Target="../media/image3.png"/><Relationship Id="rId5" Type="http://schemas.openxmlformats.org/officeDocument/2006/relationships/image" Target="../media/image36.jpeg"/><Relationship Id="rId10" Type="http://schemas.openxmlformats.org/officeDocument/2006/relationships/image" Target="../media/image2.png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0.png"/><Relationship Id="rId5" Type="http://schemas.openxmlformats.org/officeDocument/2006/relationships/image" Target="../media/image381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50.png"/><Relationship Id="rId9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10" Type="http://schemas.openxmlformats.org/officeDocument/2006/relationships/image" Target="../media/image3.png"/><Relationship Id="rId4" Type="http://schemas.openxmlformats.org/officeDocument/2006/relationships/image" Target="../media/image61.png"/><Relationship Id="rId9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.png"/><Relationship Id="rId5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8" Type="http://schemas.openxmlformats.org/officeDocument/2006/relationships/image" Target="../media/image76.png"/><Relationship Id="rId21" Type="http://schemas.openxmlformats.org/officeDocument/2006/relationships/image" Target="../media/image74.png"/><Relationship Id="rId7" Type="http://schemas.openxmlformats.org/officeDocument/2006/relationships/image" Target="../media/image69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15" Type="http://schemas.openxmlformats.org/officeDocument/2006/relationships/image" Target="../media/image73.png"/><Relationship Id="rId23" Type="http://schemas.openxmlformats.org/officeDocument/2006/relationships/image" Target="../media/image3.png"/><Relationship Id="rId10" Type="http://schemas.openxmlformats.org/officeDocument/2006/relationships/image" Target="../media/image72.png"/><Relationship Id="rId19" Type="http://schemas.openxmlformats.org/officeDocument/2006/relationships/image" Target="../media/image77.png"/><Relationship Id="rId9" Type="http://schemas.openxmlformats.org/officeDocument/2006/relationships/image" Target="../media/image71.png"/><Relationship Id="rId2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31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32.png"/><Relationship Id="rId9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Relationship Id="rId1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Relationship Id="rId1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4.pn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1.png"/><Relationship Id="rId7" Type="http://schemas.openxmlformats.org/officeDocument/2006/relationships/image" Target="../media/image33.png"/><Relationship Id="rId12" Type="http://schemas.openxmlformats.org/officeDocument/2006/relationships/image" Target="../media/image382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0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Relationship Id="rId14" Type="http://schemas.openxmlformats.org/officeDocument/2006/relationships/image" Target="../media/image4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6.png"/><Relationship Id="rId9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3.png"/><Relationship Id="rId7" Type="http://schemas.openxmlformats.org/officeDocument/2006/relationships/image" Target="../media/image181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10.png"/><Relationship Id="rId11" Type="http://schemas.openxmlformats.org/officeDocument/2006/relationships/image" Target="../media/image270.png"/><Relationship Id="rId5" Type="http://schemas.openxmlformats.org/officeDocument/2006/relationships/image" Target="../media/image2110.png"/><Relationship Id="rId10" Type="http://schemas.openxmlformats.org/officeDocument/2006/relationships/image" Target="../media/image2010.png"/><Relationship Id="rId9" Type="http://schemas.openxmlformats.org/officeDocument/2006/relationships/image" Target="../media/image2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.png"/><Relationship Id="rId7" Type="http://schemas.openxmlformats.org/officeDocument/2006/relationships/image" Target="../media/image231.png"/><Relationship Id="rId12" Type="http://schemas.openxmlformats.org/officeDocument/2006/relationships/image" Target="../media/image2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5.png"/><Relationship Id="rId11" Type="http://schemas.openxmlformats.org/officeDocument/2006/relationships/image" Target="../media/image270.png"/><Relationship Id="rId5" Type="http://schemas.openxmlformats.org/officeDocument/2006/relationships/image" Target="../media/image2110.png"/><Relationship Id="rId10" Type="http://schemas.openxmlformats.org/officeDocument/2006/relationships/image" Target="../media/image260.png"/><Relationship Id="rId9" Type="http://schemas.openxmlformats.org/officeDocument/2006/relationships/image" Target="../media/image251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15475.pdf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hyperlink" Target="https://pattern.swarma.org/study_group_issue/289" TargetMode="Externa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pattern.swarma.org/study_group_issue/289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hyperlink" Target="https://pattern.swarma.org/study_group_issue/289" TargetMode="Externa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.swarma.org/study_group_issue/289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hyperlink" Target="https://arxiv.org/pdf/2102.11107.pdf" TargetMode="External"/><Relationship Id="rId4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0.png"/><Relationship Id="rId7" Type="http://schemas.openxmlformats.org/officeDocument/2006/relationships/image" Target="../media/image13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3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15" y="1586285"/>
            <a:ext cx="6951785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E2CB5F-9520-5247-0589-446A818F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58" y="1777042"/>
            <a:ext cx="6474589" cy="33599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0943E8-3D5F-6406-CE90-102685160EB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7C6858-A726-D037-341D-FD91DB6C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F98D0E35-4636-75D4-4EC9-BADF967B2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Kinds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" descr="Bayesian Networks: Lessons Learned from the Past! | DataMiningApps">
            <a:extLst>
              <a:ext uri="{FF2B5EF4-FFF2-40B4-BE49-F238E27FC236}">
                <a16:creationId xmlns:a16="http://schemas.microsoft.com/office/drawing/2014/main" id="{05226B2A-1F4B-9ACB-9437-8426ABBD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2" y="2308340"/>
            <a:ext cx="4537173" cy="27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2CBF5CB-EADB-A944-6DB5-B42585549280}"/>
              </a:ext>
            </a:extLst>
          </p:cNvPr>
          <p:cNvSpPr/>
          <p:nvPr/>
        </p:nvSpPr>
        <p:spPr>
          <a:xfrm>
            <a:off x="5187853" y="219835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70F73AD-5E23-E12B-A67A-2106757E52ED}"/>
              </a:ext>
            </a:extLst>
          </p:cNvPr>
          <p:cNvSpPr/>
          <p:nvPr/>
        </p:nvSpPr>
        <p:spPr>
          <a:xfrm>
            <a:off x="7036830" y="219835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C83B85B-E053-6B9F-DB4A-0E3BF2B58221}"/>
              </a:ext>
            </a:extLst>
          </p:cNvPr>
          <p:cNvSpPr/>
          <p:nvPr/>
        </p:nvSpPr>
        <p:spPr>
          <a:xfrm>
            <a:off x="6163213" y="336691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F1F5271-364B-3AFA-006D-7F69D1D214BA}"/>
              </a:ext>
            </a:extLst>
          </p:cNvPr>
          <p:cNvSpPr/>
          <p:nvPr/>
        </p:nvSpPr>
        <p:spPr>
          <a:xfrm>
            <a:off x="6163213" y="4711845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E615825-B6CF-929C-5D5A-16F92A331CDE}"/>
              </a:ext>
            </a:extLst>
          </p:cNvPr>
          <p:cNvSpPr/>
          <p:nvPr/>
        </p:nvSpPr>
        <p:spPr>
          <a:xfrm>
            <a:off x="4703729" y="393384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9A8A6AF-B8F3-E888-1E39-3042D263DA0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5754781" y="2481823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CE496E8-7252-C48D-D97E-AEF7F9AB5146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5671756" y="2682262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648A7D6-E1D6-06E4-A0DB-B48FF70F0EA2}"/>
              </a:ext>
            </a:extLst>
          </p:cNvPr>
          <p:cNvCxnSpPr>
            <a:cxnSpLocks/>
            <a:stCxn id="14" idx="4"/>
            <a:endCxn id="15" idx="7"/>
          </p:cNvCxnSpPr>
          <p:nvPr/>
        </p:nvCxnSpPr>
        <p:spPr>
          <a:xfrm flipH="1">
            <a:off x="6647116" y="2765287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238BB8C-503D-8E2E-1D9D-4866B0142F37}"/>
              </a:ext>
            </a:extLst>
          </p:cNvPr>
          <p:cNvCxnSpPr>
            <a:cxnSpLocks/>
            <a:stCxn id="17" idx="5"/>
            <a:endCxn id="16" idx="2"/>
          </p:cNvCxnSpPr>
          <p:nvPr/>
        </p:nvCxnSpPr>
        <p:spPr>
          <a:xfrm>
            <a:off x="5187632" y="4417743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3E6D65E-A393-94C5-92A0-A71B7E31EFF3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6446677" y="3933840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9F1D7CC4-9923-F42B-E46F-66A17E829282}"/>
              </a:ext>
            </a:extLst>
          </p:cNvPr>
          <p:cNvSpPr/>
          <p:nvPr/>
        </p:nvSpPr>
        <p:spPr>
          <a:xfrm>
            <a:off x="8653502" y="141605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760157D-9CCF-A470-804B-4256E4988426}"/>
              </a:ext>
            </a:extLst>
          </p:cNvPr>
          <p:cNvSpPr/>
          <p:nvPr/>
        </p:nvSpPr>
        <p:spPr>
          <a:xfrm>
            <a:off x="10502479" y="141605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A45084-F3D0-E115-0810-79C44032A32B}"/>
              </a:ext>
            </a:extLst>
          </p:cNvPr>
          <p:cNvSpPr/>
          <p:nvPr/>
        </p:nvSpPr>
        <p:spPr>
          <a:xfrm>
            <a:off x="9628862" y="258460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5C12575-17F8-C744-B1F1-9A8A1DB8E4B0}"/>
              </a:ext>
            </a:extLst>
          </p:cNvPr>
          <p:cNvSpPr/>
          <p:nvPr/>
        </p:nvSpPr>
        <p:spPr>
          <a:xfrm>
            <a:off x="9628862" y="392954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87F691A-D63E-0E1E-77DB-42E9A0CC708B}"/>
              </a:ext>
            </a:extLst>
          </p:cNvPr>
          <p:cNvSpPr/>
          <p:nvPr/>
        </p:nvSpPr>
        <p:spPr>
          <a:xfrm>
            <a:off x="8169378" y="315153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D8EB356-6595-919F-23A2-4E0256299D00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9220430" y="1699520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C0EB7FA-91B9-14BD-BDD7-7DAF07E9A555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9137405" y="1899959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9244EFC-DC2F-3DA9-57AC-7FA79E8AA7C5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10112765" y="1982984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2D0C6BC-36C8-70D4-DBC3-709DF16469E8}"/>
              </a:ext>
            </a:extLst>
          </p:cNvPr>
          <p:cNvCxnSpPr>
            <a:cxnSpLocks/>
            <a:stCxn id="28" idx="5"/>
            <a:endCxn id="27" idx="2"/>
          </p:cNvCxnSpPr>
          <p:nvPr/>
        </p:nvCxnSpPr>
        <p:spPr>
          <a:xfrm>
            <a:off x="8653281" y="3635440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CD518BB-7C6C-D318-D132-2DB4D39A5ABD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>
            <a:off x="9912326" y="3151537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E858DD-1CF3-7959-0F4D-B9CCDC9516C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936966" y="921515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FD3487B-197E-8376-08A8-9499570E50AE}"/>
                  </a:ext>
                </a:extLst>
              </p:cNvPr>
              <p:cNvSpPr txBox="1"/>
              <p:nvPr/>
            </p:nvSpPr>
            <p:spPr>
              <a:xfrm>
                <a:off x="8346812" y="503494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FD3487B-197E-8376-08A8-9499570E5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12" y="503494"/>
                <a:ext cx="1282050" cy="380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5B06C04-65BA-7069-6F8D-19CE4AC1C6BE}"/>
              </a:ext>
            </a:extLst>
          </p:cNvPr>
          <p:cNvCxnSpPr>
            <a:cxnSpLocks/>
          </p:cNvCxnSpPr>
          <p:nvPr/>
        </p:nvCxnSpPr>
        <p:spPr>
          <a:xfrm>
            <a:off x="10739833" y="910112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B66455-187D-E75D-FE8E-5F4CAB5FA2A0}"/>
                  </a:ext>
                </a:extLst>
              </p:cNvPr>
              <p:cNvSpPr txBox="1"/>
              <p:nvPr/>
            </p:nvSpPr>
            <p:spPr>
              <a:xfrm>
                <a:off x="10149679" y="492091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B66455-187D-E75D-FE8E-5F4CAB5F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679" y="492091"/>
                <a:ext cx="1282050" cy="380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B1A5A9E-25C5-141F-4827-CB481A072ECF}"/>
                  </a:ext>
                </a:extLst>
              </p:cNvPr>
              <p:cNvSpPr txBox="1"/>
              <p:nvPr/>
            </p:nvSpPr>
            <p:spPr>
              <a:xfrm>
                <a:off x="9127086" y="1127621"/>
                <a:ext cx="1172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B1A5A9E-25C5-141F-4827-CB481A072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086" y="1127621"/>
                <a:ext cx="1172179" cy="276999"/>
              </a:xfrm>
              <a:prstGeom prst="rect">
                <a:avLst/>
              </a:prstGeom>
              <a:blipFill>
                <a:blip r:embed="rId6"/>
                <a:stretch>
                  <a:fillRect l="-3191" r="-531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A0B9DF0-5123-FEF2-FF20-26A253D6371F}"/>
              </a:ext>
            </a:extLst>
          </p:cNvPr>
          <p:cNvCxnSpPr>
            <a:cxnSpLocks/>
          </p:cNvCxnSpPr>
          <p:nvPr/>
        </p:nvCxnSpPr>
        <p:spPr>
          <a:xfrm>
            <a:off x="9906693" y="2090094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7F00D28-97F0-B56F-1422-B95AC166B6C3}"/>
                  </a:ext>
                </a:extLst>
              </p:cNvPr>
              <p:cNvSpPr txBox="1"/>
              <p:nvPr/>
            </p:nvSpPr>
            <p:spPr>
              <a:xfrm>
                <a:off x="9070862" y="1927173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7F00D28-97F0-B56F-1422-B95AC166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862" y="1927173"/>
                <a:ext cx="1282050" cy="380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FAFCD23C-D813-B1E1-659E-F45E5B175DCE}"/>
              </a:ext>
            </a:extLst>
          </p:cNvPr>
          <p:cNvCxnSpPr>
            <a:cxnSpLocks/>
          </p:cNvCxnSpPr>
          <p:nvPr/>
        </p:nvCxnSpPr>
        <p:spPr>
          <a:xfrm flipH="1">
            <a:off x="10185128" y="4213006"/>
            <a:ext cx="600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3A72ED-7E86-BCC9-E693-27AB462B4F1E}"/>
                  </a:ext>
                </a:extLst>
              </p:cNvPr>
              <p:cNvSpPr txBox="1"/>
              <p:nvPr/>
            </p:nvSpPr>
            <p:spPr>
              <a:xfrm>
                <a:off x="10428382" y="4009357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3A72ED-7E86-BCC9-E693-27AB462B4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82" y="4009357"/>
                <a:ext cx="1282050" cy="3801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7B88FB4-5778-A7C4-0631-A51E51792D7A}"/>
                  </a:ext>
                </a:extLst>
              </p:cNvPr>
              <p:cNvSpPr txBox="1"/>
              <p:nvPr/>
            </p:nvSpPr>
            <p:spPr>
              <a:xfrm>
                <a:off x="8968232" y="4697550"/>
                <a:ext cx="1736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7B88FB4-5778-A7C4-0631-A51E5179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232" y="4697550"/>
                <a:ext cx="1736308" cy="276999"/>
              </a:xfrm>
              <a:prstGeom prst="rect">
                <a:avLst/>
              </a:prstGeom>
              <a:blipFill>
                <a:blip r:embed="rId9"/>
                <a:stretch>
                  <a:fillRect l="-1460" t="-4545" r="-3650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DF387F9-1563-0A40-BFA0-CC2CB9CE295C}"/>
              </a:ext>
            </a:extLst>
          </p:cNvPr>
          <p:cNvCxnSpPr>
            <a:cxnSpLocks/>
          </p:cNvCxnSpPr>
          <p:nvPr/>
        </p:nvCxnSpPr>
        <p:spPr>
          <a:xfrm>
            <a:off x="8412238" y="2664095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EAD91F-61F2-F547-9E82-009DA4B2B55C}"/>
                  </a:ext>
                </a:extLst>
              </p:cNvPr>
              <p:cNvSpPr txBox="1"/>
              <p:nvPr/>
            </p:nvSpPr>
            <p:spPr>
              <a:xfrm>
                <a:off x="8598342" y="4983050"/>
                <a:ext cx="251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EAD91F-61F2-F547-9E82-009DA4B2B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42" y="4983050"/>
                <a:ext cx="2514663" cy="276999"/>
              </a:xfrm>
              <a:prstGeom prst="rect">
                <a:avLst/>
              </a:prstGeom>
              <a:blipFill>
                <a:blip r:embed="rId10"/>
                <a:stretch>
                  <a:fillRect l="-15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550F3B-F19E-2987-833D-A1E15C937B30}"/>
                  </a:ext>
                </a:extLst>
              </p:cNvPr>
              <p:cNvSpPr txBox="1"/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550F3B-F19E-2987-833D-A1E15C93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7E2111A-66EA-8339-AA1F-4A2861FB6F56}"/>
                  </a:ext>
                </a:extLst>
              </p:cNvPr>
              <p:cNvSpPr txBox="1"/>
              <p:nvPr/>
            </p:nvSpPr>
            <p:spPr>
              <a:xfrm>
                <a:off x="7879816" y="3981262"/>
                <a:ext cx="1182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7E2111A-66EA-8339-AA1F-4A2861FB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816" y="3981262"/>
                <a:ext cx="1182118" cy="276999"/>
              </a:xfrm>
              <a:prstGeom prst="rect">
                <a:avLst/>
              </a:prstGeom>
              <a:blipFill>
                <a:blip r:embed="rId12"/>
                <a:stretch>
                  <a:fillRect l="-4255" t="-4348" r="-638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4473EF7-DBDB-5F4A-EC9A-B006E9FE17B9}"/>
                  </a:ext>
                </a:extLst>
              </p:cNvPr>
              <p:cNvSpPr txBox="1"/>
              <p:nvPr/>
            </p:nvSpPr>
            <p:spPr>
              <a:xfrm>
                <a:off x="10992014" y="2040618"/>
                <a:ext cx="1187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4473EF7-DBDB-5F4A-EC9A-B006E9FE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014" y="2040618"/>
                <a:ext cx="1187313" cy="276999"/>
              </a:xfrm>
              <a:prstGeom prst="rect">
                <a:avLst/>
              </a:prstGeom>
              <a:blipFill>
                <a:blip r:embed="rId13"/>
                <a:stretch>
                  <a:fillRect l="-4211" r="-631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4D3B1B2-0474-FCE0-DEFD-176518897A57}"/>
                  </a:ext>
                </a:extLst>
              </p:cNvPr>
              <p:cNvSpPr txBox="1"/>
              <p:nvPr/>
            </p:nvSpPr>
            <p:spPr>
              <a:xfrm>
                <a:off x="10299265" y="2765287"/>
                <a:ext cx="1708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4D3B1B2-0474-FCE0-DEFD-17651889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65" y="2765287"/>
                <a:ext cx="1708225" cy="276999"/>
              </a:xfrm>
              <a:prstGeom prst="rect">
                <a:avLst/>
              </a:prstGeom>
              <a:blipFill>
                <a:blip r:embed="rId14"/>
                <a:stretch>
                  <a:fillRect l="-1481" r="-222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C24BFF8-8DEF-9539-CC17-239906E00247}"/>
              </a:ext>
            </a:extLst>
          </p:cNvPr>
          <p:cNvSpPr txBox="1"/>
          <p:nvPr/>
        </p:nvSpPr>
        <p:spPr>
          <a:xfrm>
            <a:off x="1284790" y="5855471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Bayesian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Network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4044032-93BB-81F0-303B-51FBA31D6659}"/>
              </a:ext>
            </a:extLst>
          </p:cNvPr>
          <p:cNvSpPr txBox="1"/>
          <p:nvPr/>
        </p:nvSpPr>
        <p:spPr>
          <a:xfrm>
            <a:off x="5440686" y="5855471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Causal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4DE3B4-C39F-D5A5-F064-B610FB3C3586}"/>
              </a:ext>
            </a:extLst>
          </p:cNvPr>
          <p:cNvSpPr txBox="1"/>
          <p:nvPr/>
        </p:nvSpPr>
        <p:spPr>
          <a:xfrm>
            <a:off x="8440672" y="5855471"/>
            <a:ext cx="293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Structural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Causal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Model(SCM)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911DE1-7F5C-FB4E-098A-2D3A0A179444}"/>
              </a:ext>
            </a:extLst>
          </p:cNvPr>
          <p:cNvSpPr txBox="1"/>
          <p:nvPr/>
        </p:nvSpPr>
        <p:spPr>
          <a:xfrm>
            <a:off x="1539433" y="6447099"/>
            <a:ext cx="13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Association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2623F9-3DF6-CA20-410C-897861BE5D32}"/>
              </a:ext>
            </a:extLst>
          </p:cNvPr>
          <p:cNvSpPr txBox="1"/>
          <p:nvPr/>
        </p:nvSpPr>
        <p:spPr>
          <a:xfrm>
            <a:off x="5538488" y="6447099"/>
            <a:ext cx="13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Intervention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724FAA-EC76-DDF6-C566-E0CCF4A7A349}"/>
              </a:ext>
            </a:extLst>
          </p:cNvPr>
          <p:cNvSpPr txBox="1"/>
          <p:nvPr/>
        </p:nvSpPr>
        <p:spPr>
          <a:xfrm>
            <a:off x="9178554" y="6449223"/>
            <a:ext cx="25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Counterfactual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A28482D-2376-0F36-EECF-0939C18597F2}"/>
              </a:ext>
            </a:extLst>
          </p:cNvPr>
          <p:cNvSpPr txBox="1"/>
          <p:nvPr/>
        </p:nvSpPr>
        <p:spPr>
          <a:xfrm rot="1943573">
            <a:off x="5048158" y="4828253"/>
            <a:ext cx="115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Causal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8966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Feasibility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Efficiency?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0216C5-6287-1A9B-874A-59A6E9A5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179" y="3830594"/>
            <a:ext cx="4049959" cy="203849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Fails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/>
              <p:nvPr/>
            </p:nvSpPr>
            <p:spPr>
              <a:xfrm>
                <a:off x="7833021" y="1966817"/>
                <a:ext cx="201632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021" y="1966817"/>
                <a:ext cx="2016321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箭头 26">
            <a:extLst>
              <a:ext uri="{FF2B5EF4-FFF2-40B4-BE49-F238E27FC236}">
                <a16:creationId xmlns:a16="http://schemas.microsoft.com/office/drawing/2014/main" id="{335DD723-539D-4F2F-1D4A-0EB97CD70BA2}"/>
              </a:ext>
            </a:extLst>
          </p:cNvPr>
          <p:cNvSpPr/>
          <p:nvPr/>
        </p:nvSpPr>
        <p:spPr>
          <a:xfrm>
            <a:off x="9849342" y="2277036"/>
            <a:ext cx="234461" cy="25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/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blipFill>
                <a:blip r:embed="rId6"/>
                <a:stretch>
                  <a:fillRect l="-3704" t="-2381" r="-64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0">
            <a:extLst>
              <a:ext uri="{FF2B5EF4-FFF2-40B4-BE49-F238E27FC236}">
                <a16:creationId xmlns:a16="http://schemas.microsoft.com/office/drawing/2014/main" id="{96379CB3-A5D1-5267-DD8A-B8E3F88F8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19" y="1771798"/>
            <a:ext cx="6316166" cy="40318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F2D176-4DB0-B565-B4D5-866934D86E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83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Outline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C5E5CB-5FCC-EE53-37BC-3C877E932748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9EAAD7-94F6-1572-D9AE-8269F13DD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93EB1257-F6DF-9033-BFC5-5D57103A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5498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What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Discovery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2ABE653E-CB5A-ECAD-B3EF-016ABBD8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64" y="1498087"/>
            <a:ext cx="2895600" cy="12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E00CBCE7-A71E-8ED9-D6A8-4B1A20EB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60" y="2901625"/>
            <a:ext cx="2895603" cy="125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83756B55-EB2F-7467-5354-065552D0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8" y="4260141"/>
            <a:ext cx="2895605" cy="12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F4AB5FFC-5C93-2316-CBA5-AECBAA16FDEE}"/>
              </a:ext>
            </a:extLst>
          </p:cNvPr>
          <p:cNvSpPr/>
          <p:nvPr/>
        </p:nvSpPr>
        <p:spPr>
          <a:xfrm>
            <a:off x="4018094" y="3328555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DA641E2-500A-2486-F06E-05A84781AE7E}"/>
              </a:ext>
            </a:extLst>
          </p:cNvPr>
          <p:cNvSpPr/>
          <p:nvPr/>
        </p:nvSpPr>
        <p:spPr>
          <a:xfrm>
            <a:off x="7768220" y="3289919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D8525CD-9126-344D-FA51-444B1E04D653}"/>
              </a:ext>
            </a:extLst>
          </p:cNvPr>
          <p:cNvSpPr/>
          <p:nvPr/>
        </p:nvSpPr>
        <p:spPr>
          <a:xfrm>
            <a:off x="4572000" y="2751468"/>
            <a:ext cx="3020291" cy="1508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Discovery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Algorithm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3AB8054-4052-22A3-960A-509965E95F02}"/>
              </a:ext>
            </a:extLst>
          </p:cNvPr>
          <p:cNvSpPr/>
          <p:nvPr/>
        </p:nvSpPr>
        <p:spPr>
          <a:xfrm>
            <a:off x="8900977" y="167358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F9CC7E-CEB7-7711-FF9D-CBA707D50D9D}"/>
              </a:ext>
            </a:extLst>
          </p:cNvPr>
          <p:cNvSpPr/>
          <p:nvPr/>
        </p:nvSpPr>
        <p:spPr>
          <a:xfrm>
            <a:off x="10749954" y="167358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FDD6A34-7DB5-BECD-9136-45E0735766F6}"/>
              </a:ext>
            </a:extLst>
          </p:cNvPr>
          <p:cNvSpPr/>
          <p:nvPr/>
        </p:nvSpPr>
        <p:spPr>
          <a:xfrm>
            <a:off x="9876337" y="284213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CB03D16-99E5-1ABE-5BBB-85D933879F30}"/>
              </a:ext>
            </a:extLst>
          </p:cNvPr>
          <p:cNvSpPr/>
          <p:nvPr/>
        </p:nvSpPr>
        <p:spPr>
          <a:xfrm>
            <a:off x="9876337" y="418707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D6CE07-9AA5-9565-EC23-8B98E7CDF4DB}"/>
              </a:ext>
            </a:extLst>
          </p:cNvPr>
          <p:cNvSpPr/>
          <p:nvPr/>
        </p:nvSpPr>
        <p:spPr>
          <a:xfrm>
            <a:off x="8416853" y="340906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6471CE9-6AB3-A195-6895-4CB2775302A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9467905" y="1957050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658663F-E036-03D2-E10A-F983B59F3FFA}"/>
              </a:ext>
            </a:extLst>
          </p:cNvPr>
          <p:cNvCxnSpPr>
            <a:cxnSpLocks/>
            <a:stCxn id="19" idx="5"/>
            <a:endCxn id="21" idx="1"/>
          </p:cNvCxnSpPr>
          <p:nvPr/>
        </p:nvCxnSpPr>
        <p:spPr>
          <a:xfrm>
            <a:off x="9384880" y="2157489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6136DAF-F812-8ADE-61CE-DB45719795C7}"/>
              </a:ext>
            </a:extLst>
          </p:cNvPr>
          <p:cNvCxnSpPr>
            <a:cxnSpLocks/>
            <a:stCxn id="20" idx="4"/>
            <a:endCxn id="21" idx="7"/>
          </p:cNvCxnSpPr>
          <p:nvPr/>
        </p:nvCxnSpPr>
        <p:spPr>
          <a:xfrm flipH="1">
            <a:off x="10360240" y="2240514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B21736E-5CC2-3007-029F-73D175A52FFC}"/>
              </a:ext>
            </a:extLst>
          </p:cNvPr>
          <p:cNvCxnSpPr>
            <a:cxnSpLocks/>
            <a:stCxn id="23" idx="5"/>
            <a:endCxn id="22" idx="2"/>
          </p:cNvCxnSpPr>
          <p:nvPr/>
        </p:nvCxnSpPr>
        <p:spPr>
          <a:xfrm>
            <a:off x="8900756" y="3892970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4E53E4D-D515-350E-1954-5DC33B98F477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10159801" y="3409067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75568CF-2C3B-7F26-4A2F-20EB3ACDC8F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5AC92B-E852-EFC2-682B-DC0B8094A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7EB1F5A5-D55B-6B1E-63BE-200A1E5D5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279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6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Methods: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Independence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Score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based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C1C637B-4E61-9D11-BA54-ACA7E261829F}"/>
              </a:ext>
            </a:extLst>
          </p:cNvPr>
          <p:cNvSpPr txBox="1"/>
          <p:nvPr/>
        </p:nvSpPr>
        <p:spPr>
          <a:xfrm>
            <a:off x="750258" y="6328260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张天健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因果发现介绍及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Tetrad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工具包使用教程，集智学园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0BF893-15EA-D904-C08B-1E4E8CA7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0" y="1369281"/>
            <a:ext cx="7772400" cy="41194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8B42B8-2C1C-00BF-276C-E056F9F22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0EDE2DA6-21E9-551B-0486-3411C116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1739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Independence: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Markov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Assumptions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2CBD497-965D-FDDE-F2C9-4642BA414433}"/>
              </a:ext>
            </a:extLst>
          </p:cNvPr>
          <p:cNvSpPr txBox="1"/>
          <p:nvPr/>
        </p:nvSpPr>
        <p:spPr>
          <a:xfrm>
            <a:off x="1118508" y="6326769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张天健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因果发现介绍及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Tetrad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工具包使用教程，集智学园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B5B33D-41CC-9320-6A58-56003528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08" y="1528705"/>
            <a:ext cx="9781008" cy="40039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08F521-2625-FFBF-035F-F23B2FAB3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ADB2957F-0180-4803-3DCD-7D844D5D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5716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Faithfulness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Assumptions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7D8751A-62F4-0611-8C2F-3B757A68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08" y="1768953"/>
            <a:ext cx="9520981" cy="3143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CBD497-965D-FDDE-F2C9-4642BA414433}"/>
              </a:ext>
            </a:extLst>
          </p:cNvPr>
          <p:cNvSpPr txBox="1"/>
          <p:nvPr/>
        </p:nvSpPr>
        <p:spPr>
          <a:xfrm>
            <a:off x="1118508" y="6326769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张天健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因果发现介绍及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Tetrad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工具包使用教程，集智学园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31AED7-CA65-89A8-3383-6BA6CB54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6789D98D-012E-1E9C-BCC0-84C42ED5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113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Counter-example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08CD4D0-1FD8-4782-4329-20EE0604669F}"/>
              </a:ext>
            </a:extLst>
          </p:cNvPr>
          <p:cNvSpPr/>
          <p:nvPr/>
        </p:nvSpPr>
        <p:spPr>
          <a:xfrm>
            <a:off x="3356658" y="1666754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379CE2B-BC70-E768-A280-5AE066095C6C}"/>
              </a:ext>
            </a:extLst>
          </p:cNvPr>
          <p:cNvSpPr/>
          <p:nvPr/>
        </p:nvSpPr>
        <p:spPr>
          <a:xfrm>
            <a:off x="2490487" y="3156995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57F289C-160C-18E1-9C33-C29BFB580B62}"/>
              </a:ext>
            </a:extLst>
          </p:cNvPr>
          <p:cNvSpPr/>
          <p:nvPr/>
        </p:nvSpPr>
        <p:spPr>
          <a:xfrm>
            <a:off x="4251426" y="3156995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E200091-4086-BBF8-BC71-85901441A3B2}"/>
              </a:ext>
            </a:extLst>
          </p:cNvPr>
          <p:cNvSpPr/>
          <p:nvPr/>
        </p:nvSpPr>
        <p:spPr>
          <a:xfrm>
            <a:off x="3356658" y="4647236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17A6BAE-CAAB-F4A5-558E-663620627344}"/>
              </a:ext>
            </a:extLst>
          </p:cNvPr>
          <p:cNvCxnSpPr>
            <a:stCxn id="3" idx="3"/>
            <a:endCxn id="4" idx="0"/>
          </p:cNvCxnSpPr>
          <p:nvPr/>
        </p:nvCxnSpPr>
        <p:spPr>
          <a:xfrm flipH="1">
            <a:off x="2768280" y="2131096"/>
            <a:ext cx="669742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3327DA2-01BE-8F9F-51FB-8DB4E071271C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3830879" y="2131096"/>
            <a:ext cx="698340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CF689A-9C6B-43B7-7F53-58ED02727152}"/>
              </a:ext>
            </a:extLst>
          </p:cNvPr>
          <p:cNvCxnSpPr>
            <a:cxnSpLocks/>
            <a:stCxn id="4" idx="4"/>
            <a:endCxn id="9" idx="1"/>
          </p:cNvCxnSpPr>
          <p:nvPr/>
        </p:nvCxnSpPr>
        <p:spPr>
          <a:xfrm>
            <a:off x="2768280" y="3701005"/>
            <a:ext cx="669742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16FD096-18A9-DA26-C668-561A45D8206C}"/>
              </a:ext>
            </a:extLst>
          </p:cNvPr>
          <p:cNvCxnSpPr>
            <a:cxnSpLocks/>
            <a:stCxn id="6" idx="4"/>
            <a:endCxn id="9" idx="7"/>
          </p:cNvCxnSpPr>
          <p:nvPr/>
        </p:nvCxnSpPr>
        <p:spPr>
          <a:xfrm flipH="1">
            <a:off x="3830879" y="3701005"/>
            <a:ext cx="698340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59049D-ECF7-E558-AF1D-DA7B4EB4A447}"/>
              </a:ext>
            </a:extLst>
          </p:cNvPr>
          <p:cNvSpPr txBox="1"/>
          <p:nvPr/>
        </p:nvSpPr>
        <p:spPr>
          <a:xfrm>
            <a:off x="2768279" y="2500132"/>
            <a:ext cx="10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9A7439-5DA6-5EC7-64BA-804D89EA8C0F}"/>
              </a:ext>
            </a:extLst>
          </p:cNvPr>
          <p:cNvSpPr txBox="1"/>
          <p:nvPr/>
        </p:nvSpPr>
        <p:spPr>
          <a:xfrm>
            <a:off x="4253356" y="2457769"/>
            <a:ext cx="4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8F544D-1626-1446-E0EB-8B5DE0EDE474}"/>
              </a:ext>
            </a:extLst>
          </p:cNvPr>
          <p:cNvSpPr txBox="1"/>
          <p:nvPr/>
        </p:nvSpPr>
        <p:spPr>
          <a:xfrm>
            <a:off x="2858266" y="4153619"/>
            <a:ext cx="43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1379EE-81A5-A20E-5B4E-485F046C1885}"/>
              </a:ext>
            </a:extLst>
          </p:cNvPr>
          <p:cNvSpPr txBox="1"/>
          <p:nvPr/>
        </p:nvSpPr>
        <p:spPr>
          <a:xfrm>
            <a:off x="4154065" y="4153619"/>
            <a:ext cx="34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B32D1B-25E3-E598-BA60-416E9EBC8A32}"/>
                  </a:ext>
                </a:extLst>
              </p:cNvPr>
              <p:cNvSpPr txBox="1"/>
              <p:nvPr/>
            </p:nvSpPr>
            <p:spPr>
              <a:xfrm>
                <a:off x="5734573" y="2827101"/>
                <a:ext cx="276428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𝑎𝐴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𝑏𝐴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𝑐𝐵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𝑑𝐶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𝑎𝑐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𝑏𝑑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B32D1B-25E3-E598-BA60-416E9EBC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73" y="2827101"/>
                <a:ext cx="2764283" cy="1107996"/>
              </a:xfrm>
              <a:prstGeom prst="rect">
                <a:avLst/>
              </a:prstGeom>
              <a:blipFill>
                <a:blip r:embed="rId4"/>
                <a:stretch>
                  <a:fillRect l="-1370" r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6DB66A6-1686-13E9-DC5C-972D34EE8510}"/>
                  </a:ext>
                </a:extLst>
              </p:cNvPr>
              <p:cNvSpPr txBox="1"/>
              <p:nvPr/>
            </p:nvSpPr>
            <p:spPr>
              <a:xfrm>
                <a:off x="6324850" y="4156933"/>
                <a:ext cx="43480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If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𝑎𝑐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𝑏𝑑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break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faithfulness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assumption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6DB66A6-1686-13E9-DC5C-972D34EE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850" y="4156933"/>
                <a:ext cx="4348011" cy="646331"/>
              </a:xfrm>
              <a:prstGeom prst="rect">
                <a:avLst/>
              </a:prstGeom>
              <a:blipFill>
                <a:blip r:embed="rId5"/>
                <a:stretch>
                  <a:fillRect l="-1458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34AF3EF2-32F1-4776-7E29-A8109A2AD4AE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200C38-4297-A089-3DC4-27E37BCE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FC9FF3BE-5562-4688-2273-229318305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944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B6225E1-75AF-6674-4015-07EEA796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" y="1533598"/>
            <a:ext cx="4800600" cy="4083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AAA76-99A0-1DAA-8409-2B85580C5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48" y="683927"/>
            <a:ext cx="3405807" cy="4967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A55F4A-CCDE-5351-A9D7-2303EDCE28BD}"/>
              </a:ext>
            </a:extLst>
          </p:cNvPr>
          <p:cNvSpPr txBox="1"/>
          <p:nvPr/>
        </p:nvSpPr>
        <p:spPr>
          <a:xfrm>
            <a:off x="900853" y="632676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https://www.jmlr.org/papers/volume8/kalisch07a/kalisch07a.pdf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75DB0F-3415-040C-C8F8-61F4947B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5057CA5C-BE96-88B3-6B3A-ACA7AAF25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4858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F3A58F-1271-C135-9540-0C4CA7BC3D7B}"/>
              </a:ext>
            </a:extLst>
          </p:cNvPr>
          <p:cNvSpPr txBox="1"/>
          <p:nvPr/>
        </p:nvSpPr>
        <p:spPr>
          <a:xfrm>
            <a:off x="1025910" y="1726195"/>
            <a:ext cx="5671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Start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with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complete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undirected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Three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steps: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Identify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Identify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orient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Orient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qualifying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incident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91525" y="3422074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10005966" y="3422074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17047" y="4392775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91525" y="5315435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91073" y="5315435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50072" y="3793909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80491" y="3780263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50072" y="4749299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80491" y="4749299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2AD42147-D580-E125-A230-F0870068768F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9011589" y="3631897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9004143" y="5563491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8801557" y="3857706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10201105" y="3841719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8963526" y="3801979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8978421" y="3793908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1586E2-2797-8039-1E0B-879C37F61775}"/>
              </a:ext>
            </a:extLst>
          </p:cNvPr>
          <p:cNvSpPr txBox="1"/>
          <p:nvPr/>
        </p:nvSpPr>
        <p:spPr>
          <a:xfrm>
            <a:off x="6994810" y="3410931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Complete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5ED968-BE73-4C9D-6B2F-EAEEC418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EEE6F4C9-DE74-46EA-D3E6-4CCA70AC7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6461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Markov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Equivalence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E45AE52-A670-03B0-BF83-7BCE664203FB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72AC96-6E99-ED34-F85C-A2886E57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138" y="2517915"/>
            <a:ext cx="3002280" cy="10617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5AF93C-EBEB-F871-6714-BCC9EE278682}"/>
              </a:ext>
            </a:extLst>
          </p:cNvPr>
          <p:cNvSpPr txBox="1"/>
          <p:nvPr/>
        </p:nvSpPr>
        <p:spPr>
          <a:xfrm>
            <a:off x="9210968" y="3345320"/>
            <a:ext cx="640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Fork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AA899E-5CB0-0918-E7F3-72EB5E2B2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2552826"/>
            <a:ext cx="3002280" cy="4597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5B27796-DB5F-16E7-4572-A04AC21AF4E1}"/>
              </a:ext>
            </a:extLst>
          </p:cNvPr>
          <p:cNvSpPr txBox="1"/>
          <p:nvPr/>
        </p:nvSpPr>
        <p:spPr>
          <a:xfrm>
            <a:off x="1749409" y="2980816"/>
            <a:ext cx="775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Chain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A727E00-A44A-AD05-97FA-EE46C358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313677" y="2552826"/>
            <a:ext cx="3002280" cy="4597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CAA3D52-DF17-F819-8D28-880BDC674921}"/>
              </a:ext>
            </a:extLst>
          </p:cNvPr>
          <p:cNvSpPr txBox="1"/>
          <p:nvPr/>
        </p:nvSpPr>
        <p:spPr>
          <a:xfrm>
            <a:off x="5446851" y="2980816"/>
            <a:ext cx="775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Chain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9DD3D3-FFB0-7D76-6CCD-00855AEE109E}"/>
              </a:ext>
            </a:extLst>
          </p:cNvPr>
          <p:cNvSpPr txBox="1"/>
          <p:nvPr/>
        </p:nvSpPr>
        <p:spPr>
          <a:xfrm>
            <a:off x="4398379" y="2592728"/>
            <a:ext cx="229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552A9-3889-A0D1-49B8-C4FC4506776F}"/>
              </a:ext>
            </a:extLst>
          </p:cNvPr>
          <p:cNvSpPr txBox="1"/>
          <p:nvPr/>
        </p:nvSpPr>
        <p:spPr>
          <a:xfrm>
            <a:off x="5682988" y="2611484"/>
            <a:ext cx="229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46D8C3-DFD1-8DC6-C519-82D5DCA7B687}"/>
              </a:ext>
            </a:extLst>
          </p:cNvPr>
          <p:cNvSpPr txBox="1"/>
          <p:nvPr/>
        </p:nvSpPr>
        <p:spPr>
          <a:xfrm>
            <a:off x="6944071" y="2611484"/>
            <a:ext cx="229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F449C32-997E-DEC3-FE75-C3A7905DA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868" y="5019776"/>
            <a:ext cx="3698240" cy="647065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A318E63-BC1B-EBD7-C023-08246B41DC07}"/>
              </a:ext>
            </a:extLst>
          </p:cNvPr>
          <p:cNvSpPr/>
          <p:nvPr/>
        </p:nvSpPr>
        <p:spPr>
          <a:xfrm>
            <a:off x="3950415" y="3929670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CF53E7-013B-4D77-76BC-42457B5B9579}"/>
              </a:ext>
            </a:extLst>
          </p:cNvPr>
          <p:cNvSpPr/>
          <p:nvPr/>
        </p:nvSpPr>
        <p:spPr>
          <a:xfrm>
            <a:off x="5265104" y="3929670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78D5CED-F79F-F099-67B3-D8D4B42BF71D}"/>
              </a:ext>
            </a:extLst>
          </p:cNvPr>
          <p:cNvSpPr/>
          <p:nvPr/>
        </p:nvSpPr>
        <p:spPr>
          <a:xfrm>
            <a:off x="6534702" y="3929670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1AB33CE5-BEB8-E363-7D97-2BE7C9EF2369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4444678" y="4172739"/>
            <a:ext cx="82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205E5034-BE57-7D08-74D9-56684EF64E5C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759367" y="4172739"/>
            <a:ext cx="775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93C0AE6-EF80-755F-5C35-F3323C39E547}"/>
              </a:ext>
            </a:extLst>
          </p:cNvPr>
          <p:cNvSpPr txBox="1"/>
          <p:nvPr/>
        </p:nvSpPr>
        <p:spPr>
          <a:xfrm>
            <a:off x="2573407" y="3988072"/>
            <a:ext cx="146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30DB9-CCE1-70FD-3C14-DEA294706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D3FDA15C-198C-FF1B-476A-3961CA52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73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5B1C8875-E6D2-946E-305F-A4046016F7E0}"/>
              </a:ext>
            </a:extLst>
          </p:cNvPr>
          <p:cNvSpPr/>
          <p:nvPr/>
        </p:nvSpPr>
        <p:spPr>
          <a:xfrm>
            <a:off x="1778977" y="2703961"/>
            <a:ext cx="1735015" cy="1664677"/>
          </a:xfrm>
          <a:prstGeom prst="ellipse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E947C2A-9591-F0FA-F062-330A0BF1B314}"/>
              </a:ext>
            </a:extLst>
          </p:cNvPr>
          <p:cNvSpPr/>
          <p:nvPr/>
        </p:nvSpPr>
        <p:spPr>
          <a:xfrm>
            <a:off x="2904392" y="2703960"/>
            <a:ext cx="1735015" cy="1664677"/>
          </a:xfrm>
          <a:prstGeom prst="ellipse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6D490B4-DFB7-2D57-A930-8297504FED67}"/>
              </a:ext>
            </a:extLst>
          </p:cNvPr>
          <p:cNvSpPr/>
          <p:nvPr/>
        </p:nvSpPr>
        <p:spPr>
          <a:xfrm>
            <a:off x="1305657" y="2182282"/>
            <a:ext cx="3827585" cy="2708031"/>
          </a:xfrm>
          <a:prstGeom prst="round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CBA2D15-E83D-8783-8943-4188EBCFEFCC}"/>
                  </a:ext>
                </a:extLst>
              </p:cNvPr>
              <p:cNvSpPr txBox="1"/>
              <p:nvPr/>
            </p:nvSpPr>
            <p:spPr>
              <a:xfrm>
                <a:off x="6302106" y="3237985"/>
                <a:ext cx="2420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CBA2D15-E83D-8783-8943-4188EBCF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06" y="3237985"/>
                <a:ext cx="2420663" cy="276999"/>
              </a:xfrm>
              <a:prstGeom prst="rect">
                <a:avLst/>
              </a:prstGeom>
              <a:blipFill>
                <a:blip r:embed="rId5"/>
                <a:stretch>
                  <a:fillRect l="-2094" r="-314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AA588E-040F-5BC6-65E4-F62BE4A66EFC}"/>
                  </a:ext>
                </a:extLst>
              </p:cNvPr>
              <p:cNvSpPr txBox="1"/>
              <p:nvPr/>
            </p:nvSpPr>
            <p:spPr>
              <a:xfrm>
                <a:off x="6302106" y="3789661"/>
                <a:ext cx="3815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AA588E-040F-5BC6-65E4-F62BE4A6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06" y="3789661"/>
                <a:ext cx="3815725" cy="276999"/>
              </a:xfrm>
              <a:prstGeom prst="rect">
                <a:avLst/>
              </a:prstGeom>
              <a:blipFill>
                <a:blip r:embed="rId6"/>
                <a:stretch>
                  <a:fillRect l="-997" r="-199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EFE74375-C992-C505-096C-8C1A1058A055}"/>
              </a:ext>
            </a:extLst>
          </p:cNvPr>
          <p:cNvSpPr txBox="1"/>
          <p:nvPr/>
        </p:nvSpPr>
        <p:spPr>
          <a:xfrm>
            <a:off x="6258657" y="2689672"/>
            <a:ext cx="275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Bayesian Formula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B74CF9-5F95-8AF1-5A17-1C02596D1219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C11AF-2764-C612-9E4F-6DF8330CB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59F3AD6A-7D3D-3EEB-5DA4-E7F4F013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2746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Markov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Equivalence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E45AE52-A670-03B0-BF83-7BCE664203FB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475910-4F6D-FA47-D0E7-5C6CE22B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503" y="1717497"/>
            <a:ext cx="3002280" cy="10617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42AB98-5CE8-CD2C-B5F8-272946093E95}"/>
              </a:ext>
            </a:extLst>
          </p:cNvPr>
          <p:cNvSpPr txBox="1"/>
          <p:nvPr/>
        </p:nvSpPr>
        <p:spPr>
          <a:xfrm>
            <a:off x="4961408" y="2976067"/>
            <a:ext cx="965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A1937-BFBE-7AFD-52B5-1691E7E45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537" y="3827835"/>
            <a:ext cx="3698240" cy="64706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61185F8-FEF6-E0D4-C915-A4E618CCF6A6}"/>
              </a:ext>
            </a:extLst>
          </p:cNvPr>
          <p:cNvSpPr/>
          <p:nvPr/>
        </p:nvSpPr>
        <p:spPr>
          <a:xfrm>
            <a:off x="4118291" y="5261168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6927192-878C-4E9C-04C6-B2BE0C768EC9}"/>
              </a:ext>
            </a:extLst>
          </p:cNvPr>
          <p:cNvSpPr/>
          <p:nvPr/>
        </p:nvSpPr>
        <p:spPr>
          <a:xfrm>
            <a:off x="5432980" y="5261168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BA07A6C-283E-36DD-D9AC-B0DD94BFE149}"/>
              </a:ext>
            </a:extLst>
          </p:cNvPr>
          <p:cNvSpPr/>
          <p:nvPr/>
        </p:nvSpPr>
        <p:spPr>
          <a:xfrm>
            <a:off x="6702578" y="5261168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503BBEF-5350-B982-5BCB-796069086BA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12554" y="5504237"/>
            <a:ext cx="82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C65EEFC-8507-30AA-D004-31B6CC25601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927243" y="5504237"/>
            <a:ext cx="775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B67E62-23C7-9506-3BFF-0593EBB985DF}"/>
              </a:ext>
            </a:extLst>
          </p:cNvPr>
          <p:cNvSpPr txBox="1"/>
          <p:nvPr/>
        </p:nvSpPr>
        <p:spPr>
          <a:xfrm>
            <a:off x="2741283" y="5319570"/>
            <a:ext cx="146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F6F79B91-6D8F-92E0-1531-83FA9564D2A2}"/>
              </a:ext>
            </a:extLst>
          </p:cNvPr>
          <p:cNvCxnSpPr/>
          <p:nvPr/>
        </p:nvCxnSpPr>
        <p:spPr>
          <a:xfrm>
            <a:off x="5432979" y="5230917"/>
            <a:ext cx="494263" cy="486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98BF5A02-23F0-2C38-DFFA-A73D8818D31D}"/>
              </a:ext>
            </a:extLst>
          </p:cNvPr>
          <p:cNvCxnSpPr>
            <a:cxnSpLocks/>
          </p:cNvCxnSpPr>
          <p:nvPr/>
        </p:nvCxnSpPr>
        <p:spPr>
          <a:xfrm flipV="1">
            <a:off x="5432980" y="5224655"/>
            <a:ext cx="494263" cy="5294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A5709C1-BAFC-CA6D-EDC5-E77E2399B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4" name="Picture 5" descr="Z:\e\建院\logo\uplogo copy.png">
            <a:extLst>
              <a:ext uri="{FF2B5EF4-FFF2-40B4-BE49-F238E27FC236}">
                <a16:creationId xmlns:a16="http://schemas.microsoft.com/office/drawing/2014/main" id="{D121B386-5D04-F2FF-066C-1352F4BA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8412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Remove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edges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X-Y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where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𝑍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for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some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(potentially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empty)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Z,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starting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with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and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increasing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size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76631" y="350958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9991072" y="350958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02153" y="448028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76631" y="540294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76179" y="540294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35178" y="388141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65597" y="386777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35178" y="483680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65597" y="483680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2AD42147-D580-E125-A230-F0870068768F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8996695" y="3719406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8989249" y="5651000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8786663" y="3945215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10186211" y="3929228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8948632" y="3889488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8963527" y="3881417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6CE054-20D6-C50D-B929-CFFCF8683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B0FA2404-7FD5-1655-D93F-481047B31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7760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Remove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edges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X-Y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where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𝑍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for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some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(potentially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empty)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Z,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starting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with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and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increasing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size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5138462" y="338525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552903" y="338525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863984" y="435595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5138462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538010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497009" y="375708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6227428" y="374344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497009" y="471247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227428" y="471247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2AD42147-D580-E125-A230-F0870068768F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5558526" y="3595076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5551080" y="5526670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5348494" y="3820885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6748042" y="3804898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5510463" y="3765158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5525358" y="3757087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/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{}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301506C-B64F-0263-AB9A-A3B0652ED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05594FB-E5F2-A345-DF24-4007D615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6983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Remove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edges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X-Y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where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𝑍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for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some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(potentially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empty)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Z,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starting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with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and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increasing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size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5138462" y="338525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552903" y="338525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863984" y="435595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5138462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538010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497009" y="375708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6227428" y="374344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497009" y="471247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227428" y="471247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5551080" y="5526670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5348494" y="3820885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6748042" y="3804898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5510463" y="3765158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5525358" y="3757087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/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{}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/>
              <p:nvPr/>
            </p:nvSpPr>
            <p:spPr>
              <a:xfrm>
                <a:off x="1964551" y="4443447"/>
                <a:ext cx="2174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∀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1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𝑌</m:t>
                      </m:r>
                      <m:r>
                        <a:rPr kumimoji="1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{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51" y="4443447"/>
                <a:ext cx="217430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B3B34E7-98B1-3885-90A9-0A5DE47BB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5" name="Picture 5" descr="Z:\e\建院\logo\uplogo copy.png">
            <a:extLst>
              <a:ext uri="{FF2B5EF4-FFF2-40B4-BE49-F238E27FC236}">
                <a16:creationId xmlns:a16="http://schemas.microsoft.com/office/drawing/2014/main" id="{E481435D-F626-5769-30C8-AEC97DB7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0741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Remove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edges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X-Y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where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𝑍</m:t>
                    </m:r>
                  </m:oMath>
                </a14:m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for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some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(potentially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empty)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Z,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starting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with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empty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conditioning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set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and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increasing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size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5138462" y="338525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552903" y="338525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863984" y="435595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5138462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538010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497009" y="375708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6227428" y="374344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497009" y="471247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227428" y="471247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/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⊥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1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{}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/>
              <p:nvPr/>
            </p:nvSpPr>
            <p:spPr>
              <a:xfrm>
                <a:off x="1964552" y="4443447"/>
                <a:ext cx="22104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∀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  <m:r>
                        <a:rPr kumimoji="1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𝑌</m:t>
                      </m:r>
                      <m:r>
                        <a:rPr kumimoji="1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{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52" y="4443447"/>
                <a:ext cx="221040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0B0C254-4D62-CFB9-E9F1-94DD5FB0D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5" name="Picture 5" descr="Z:\e\建院\logo\uplogo copy.png">
            <a:extLst>
              <a:ext uri="{FF2B5EF4-FFF2-40B4-BE49-F238E27FC236}">
                <a16:creationId xmlns:a16="http://schemas.microsoft.com/office/drawing/2014/main" id="{D7B4DBE4-1C1B-D72A-653C-59A3B9E6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5002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76631" y="3341486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9991072" y="3341486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02153" y="4312187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76631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76179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35178" y="3713321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65597" y="3699675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35178" y="4668711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65597" y="4668711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796BD-3680-6E3C-4C60-2C958749CBDB}"/>
              </a:ext>
            </a:extLst>
          </p:cNvPr>
          <p:cNvSpPr txBox="1"/>
          <p:nvPr/>
        </p:nvSpPr>
        <p:spPr>
          <a:xfrm>
            <a:off x="7025122" y="3156820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1025910" y="1726195"/>
            <a:ext cx="6445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path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X-Z-Y: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discover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between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previous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step.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Z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was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conditioning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set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conditionally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independent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Then,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have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collider: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Z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Y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475E82-95F2-DFCB-B54A-691835A2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C6245D89-9AFF-4E44-AE79-6A41AB45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775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76631" y="3341486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9991072" y="3341486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02153" y="4312187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76631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76179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35178" y="3713321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65597" y="3699675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35178" y="4668711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65597" y="4668711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796BD-3680-6E3C-4C60-2C958749CBDB}"/>
              </a:ext>
            </a:extLst>
          </p:cNvPr>
          <p:cNvSpPr txBox="1"/>
          <p:nvPr/>
        </p:nvSpPr>
        <p:spPr>
          <a:xfrm>
            <a:off x="7025122" y="3156820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1025910" y="1726195"/>
            <a:ext cx="6445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path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X-Z-Y: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discover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between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previous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step.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Z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was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conditioning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set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conditionally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independent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Then,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have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collider: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Z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Y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0F5A2D-30E1-B469-F998-ECA11DD7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7738D52E-256B-C260-50B0-422A7D58A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0354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4813538" y="3126575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227979" y="3126575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539060" y="4097276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4813538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213086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172085" y="3498410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5902504" y="3484764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172085" y="4453800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5902504" y="4453800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796BD-3680-6E3C-4C60-2C958749CBDB}"/>
              </a:ext>
            </a:extLst>
          </p:cNvPr>
          <p:cNvSpPr txBox="1"/>
          <p:nvPr/>
        </p:nvSpPr>
        <p:spPr>
          <a:xfrm>
            <a:off x="3262029" y="2941909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1025910" y="1726195"/>
            <a:ext cx="6445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Use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fact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have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found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orient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CD603D-0D67-D185-0F39-79B3BDC0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3B6EFDD-31D7-1F8A-F707-912C33BB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51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step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4813538" y="3126575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227979" y="3126575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539060" y="4097276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4813538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213086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172085" y="3498410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5902504" y="3484764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172085" y="4453800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5902504" y="4453800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814040" y="1726195"/>
            <a:ext cx="6999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Use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fact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that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have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found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orient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Z-Y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of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partially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directed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path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of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form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Z-Y,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where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there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is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no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edge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connecting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can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be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oriented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as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ZY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or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YZ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according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to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if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V-structure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can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be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Wingdings" pitchFamily="2" charset="2"/>
              </a:rPr>
              <a:t>avoided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01D618-655D-7EC1-0899-5631D5C7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43C20097-0574-31A7-305A-1CEABA82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5175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F3982EF-CE9C-1B14-214D-377128F0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8578"/>
            <a:ext cx="7234989" cy="4775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24B34-B064-6307-0E8C-F03EDC4FA4B5}"/>
              </a:ext>
            </a:extLst>
          </p:cNvPr>
          <p:cNvSpPr txBox="1"/>
          <p:nvPr/>
        </p:nvSpPr>
        <p:spPr>
          <a:xfrm>
            <a:off x="900853" y="632676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https://www.jmlr.org/papers/volume8/kalisch07a/kalisch07a.pdf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27E05B-A66E-23D0-BF69-3AF7CC23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B08B71D-0A59-63F1-8C8D-5A3CBD405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60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20C512A-9068-D772-6C1E-F0C0CDED5CAF}"/>
                  </a:ext>
                </a:extLst>
              </p:cNvPr>
              <p:cNvSpPr txBox="1"/>
              <p:nvPr/>
            </p:nvSpPr>
            <p:spPr>
              <a:xfrm>
                <a:off x="1521619" y="3669167"/>
                <a:ext cx="2076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20C512A-9068-D772-6C1E-F0C0CDED5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619" y="3669167"/>
                <a:ext cx="2076081" cy="276999"/>
              </a:xfrm>
              <a:prstGeom prst="rect">
                <a:avLst/>
              </a:prstGeom>
              <a:blipFill>
                <a:blip r:embed="rId5"/>
                <a:stretch>
                  <a:fillRect l="-2439" r="-304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622ADDE-373B-B29A-D50E-C1F48ADF8003}"/>
              </a:ext>
            </a:extLst>
          </p:cNvPr>
          <p:cNvSpPr txBox="1"/>
          <p:nvPr/>
        </p:nvSpPr>
        <p:spPr>
          <a:xfrm>
            <a:off x="1521619" y="2236951"/>
            <a:ext cx="28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If A,B are independent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D8F400-F964-BB5F-26B9-2E6874B948B9}"/>
                  </a:ext>
                </a:extLst>
              </p:cNvPr>
              <p:cNvSpPr txBox="1"/>
              <p:nvPr/>
            </p:nvSpPr>
            <p:spPr>
              <a:xfrm>
                <a:off x="1564963" y="4750262"/>
                <a:ext cx="1564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D8F400-F964-BB5F-26B9-2E6874B94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963" y="4750262"/>
                <a:ext cx="1564082" cy="276999"/>
              </a:xfrm>
              <a:prstGeom prst="rect">
                <a:avLst/>
              </a:prstGeom>
              <a:blipFill>
                <a:blip r:embed="rId6"/>
                <a:stretch>
                  <a:fillRect l="-3226" r="-483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上下箭头 12">
            <a:extLst>
              <a:ext uri="{FF2B5EF4-FFF2-40B4-BE49-F238E27FC236}">
                <a16:creationId xmlns:a16="http://schemas.microsoft.com/office/drawing/2014/main" id="{90604AB0-2648-88A4-06B9-B7525A123A38}"/>
              </a:ext>
            </a:extLst>
          </p:cNvPr>
          <p:cNvSpPr/>
          <p:nvPr/>
        </p:nvSpPr>
        <p:spPr>
          <a:xfrm>
            <a:off x="2311191" y="4090760"/>
            <a:ext cx="212655" cy="4417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EF5774D-847D-ABFD-100F-6BB4ABEBFD71}"/>
                  </a:ext>
                </a:extLst>
              </p:cNvPr>
              <p:cNvSpPr txBox="1"/>
              <p:nvPr/>
            </p:nvSpPr>
            <p:spPr>
              <a:xfrm>
                <a:off x="6096000" y="3740604"/>
                <a:ext cx="2741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EF5774D-847D-ABFD-100F-6BB4ABEB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40604"/>
                <a:ext cx="2741263" cy="276999"/>
              </a:xfrm>
              <a:prstGeom prst="rect">
                <a:avLst/>
              </a:prstGeom>
              <a:blipFill>
                <a:blip r:embed="rId7"/>
                <a:stretch>
                  <a:fillRect l="-1852" r="-277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6863446-FA67-E23A-8FCE-ECD568C7CCCE}"/>
              </a:ext>
            </a:extLst>
          </p:cNvPr>
          <p:cNvSpPr txBox="1"/>
          <p:nvPr/>
        </p:nvSpPr>
        <p:spPr>
          <a:xfrm>
            <a:off x="6089708" y="2238124"/>
            <a:ext cx="4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If A,B are independent under condition C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702C223-14BB-347C-2EA3-C22C26CADD0A}"/>
                  </a:ext>
                </a:extLst>
              </p:cNvPr>
              <p:cNvSpPr txBox="1"/>
              <p:nvPr/>
            </p:nvSpPr>
            <p:spPr>
              <a:xfrm>
                <a:off x="6139344" y="4821699"/>
                <a:ext cx="202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702C223-14BB-347C-2EA3-C22C26CA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44" y="4821699"/>
                <a:ext cx="2020361" cy="276999"/>
              </a:xfrm>
              <a:prstGeom prst="rect">
                <a:avLst/>
              </a:prstGeom>
              <a:blipFill>
                <a:blip r:embed="rId8"/>
                <a:stretch>
                  <a:fillRect l="-1875" r="-375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下箭头 16">
            <a:extLst>
              <a:ext uri="{FF2B5EF4-FFF2-40B4-BE49-F238E27FC236}">
                <a16:creationId xmlns:a16="http://schemas.microsoft.com/office/drawing/2014/main" id="{C4FD0505-D523-2E85-CE30-864FDC590133}"/>
              </a:ext>
            </a:extLst>
          </p:cNvPr>
          <p:cNvSpPr/>
          <p:nvPr/>
        </p:nvSpPr>
        <p:spPr>
          <a:xfrm>
            <a:off x="6885572" y="4162197"/>
            <a:ext cx="212655" cy="4417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69CB7C-7CED-DD9C-CFBB-129D3621B06D}"/>
                  </a:ext>
                </a:extLst>
              </p:cNvPr>
              <p:cNvSpPr txBox="1"/>
              <p:nvPr/>
            </p:nvSpPr>
            <p:spPr>
              <a:xfrm>
                <a:off x="1613551" y="2942619"/>
                <a:ext cx="6400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69CB7C-7CED-DD9C-CFBB-129D3621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551" y="2942619"/>
                <a:ext cx="640047" cy="276999"/>
              </a:xfrm>
              <a:prstGeom prst="rect">
                <a:avLst/>
              </a:prstGeom>
              <a:blipFill>
                <a:blip r:embed="rId9"/>
                <a:stretch>
                  <a:fillRect l="-9804" r="-588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AA2AD2-DB49-07CB-FAA0-87C92AEF2D31}"/>
                  </a:ext>
                </a:extLst>
              </p:cNvPr>
              <p:cNvSpPr txBox="1"/>
              <p:nvPr/>
            </p:nvSpPr>
            <p:spPr>
              <a:xfrm>
                <a:off x="6139344" y="2991583"/>
                <a:ext cx="861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AA2AD2-DB49-07CB-FAA0-87C92AEF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44" y="2991583"/>
                <a:ext cx="861774" cy="276999"/>
              </a:xfrm>
              <a:prstGeom prst="rect">
                <a:avLst/>
              </a:prstGeom>
              <a:blipFill>
                <a:blip r:embed="rId10"/>
                <a:stretch>
                  <a:fillRect l="-5797" r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73A9685-4361-D76C-5B28-0AD074FCD9BE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E9210-74CA-9AA0-AE00-75CE39CE9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A87553D3-96AB-0AED-6B29-3B52AB54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0737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Theorem: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Collider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Skeleton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E45AE52-A670-03B0-BF83-7BCE664203FB}"/>
              </a:ext>
            </a:extLst>
          </p:cNvPr>
          <p:cNvSpPr txBox="1"/>
          <p:nvPr/>
        </p:nvSpPr>
        <p:spPr>
          <a:xfrm>
            <a:off x="1354236" y="6326769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Brady Neal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: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Introduction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Causal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Inference,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 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https://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www.bradyneal.com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/causal-inference-course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12D88D-C66E-AFF4-5FEA-3B20A12F097A}"/>
              </a:ext>
            </a:extLst>
          </p:cNvPr>
          <p:cNvSpPr txBox="1"/>
          <p:nvPr/>
        </p:nvSpPr>
        <p:spPr>
          <a:xfrm>
            <a:off x="1354237" y="1909823"/>
            <a:ext cx="928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Two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qualities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can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be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used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distinguished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B1B25E-2ED6-0CA6-9EE4-B3290F777448}"/>
              </a:ext>
            </a:extLst>
          </p:cNvPr>
          <p:cNvSpPr txBox="1"/>
          <p:nvPr/>
        </p:nvSpPr>
        <p:spPr>
          <a:xfrm>
            <a:off x="1354237" y="2521207"/>
            <a:ext cx="1846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8310F3-D038-F626-6956-286DD19F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74" y="3669632"/>
            <a:ext cx="7772400" cy="6669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055FB8-EDAB-12DE-EFC5-1DB07979B20C}"/>
              </a:ext>
            </a:extLst>
          </p:cNvPr>
          <p:cNvSpPr txBox="1"/>
          <p:nvPr/>
        </p:nvSpPr>
        <p:spPr>
          <a:xfrm>
            <a:off x="1354236" y="4942390"/>
            <a:ext cx="47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Essential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graph: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skeleton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422484-6947-39C1-0FCE-B7F80AF6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28B2D54E-3E01-E3CC-31C6-745B2DD7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9632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algorithm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F3982EF-CE9C-1B14-214D-377128F0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8578"/>
            <a:ext cx="7234989" cy="4775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24B34-B064-6307-0E8C-F03EDC4FA4B5}"/>
              </a:ext>
            </a:extLst>
          </p:cNvPr>
          <p:cNvSpPr txBox="1"/>
          <p:nvPr/>
        </p:nvSpPr>
        <p:spPr>
          <a:xfrm>
            <a:off x="900853" y="632676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https://www.jmlr.org/papers/volume8/kalisch07a/kalisch07a.pdf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B9DE4188-3A1A-A04D-5B1E-2E7A031713B0}"/>
              </a:ext>
            </a:extLst>
          </p:cNvPr>
          <p:cNvSpPr/>
          <p:nvPr/>
        </p:nvSpPr>
        <p:spPr>
          <a:xfrm>
            <a:off x="2747211" y="2590800"/>
            <a:ext cx="5787189" cy="2230582"/>
          </a:xfrm>
          <a:prstGeom prst="roundRect">
            <a:avLst/>
          </a:prstGeom>
          <a:solidFill>
            <a:schemeClr val="accent1">
              <a:alpha val="820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Complete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E3036-1A9E-6E1F-45CA-21B12934C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43389BE3-C567-89CB-43D0-6ACC990B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5858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Discovery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Methods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EE24B34-B064-6307-0E8C-F03EDC4FA4B5}"/>
              </a:ext>
            </a:extLst>
          </p:cNvPr>
          <p:cNvSpPr txBox="1"/>
          <p:nvPr/>
        </p:nvSpPr>
        <p:spPr>
          <a:xfrm>
            <a:off x="900853" y="6326769"/>
            <a:ext cx="717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www.frontiersin.org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/articles/10.3389/fgene.2019.00524/full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CEB80D-D474-995C-E6A3-5DD4EC26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1" y="1187267"/>
            <a:ext cx="7047560" cy="45865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0836FD-37F6-E343-C71B-5ED9B445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86" y="1187267"/>
            <a:ext cx="2768033" cy="27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7F0526-271B-EEDA-4AEB-5495B6263AAF}"/>
              </a:ext>
            </a:extLst>
          </p:cNvPr>
          <p:cNvSpPr txBox="1"/>
          <p:nvPr/>
        </p:nvSpPr>
        <p:spPr>
          <a:xfrm>
            <a:off x="8637127" y="4211668"/>
            <a:ext cx="2923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张坤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apple-system"/>
                <a:ea typeface="宋体" panose="02010600030101010101" pitchFamily="2" charset="-122"/>
                <a:cs typeface="+mn-cs"/>
              </a:rPr>
              <a:t>卡内基梅隆大学哲学系助理教授和机器学习系副教授，研究兴趣是机器学习和人工智能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F6CCA-8473-87E2-341E-65531AC2A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D060D21B-8034-93FF-F6D5-B56F08050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0504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Difference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with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Granger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A7756374-37BF-B8B9-064E-D81CE88393C7}"/>
              </a:ext>
            </a:extLst>
          </p:cNvPr>
          <p:cNvSpPr/>
          <p:nvPr/>
        </p:nvSpPr>
        <p:spPr>
          <a:xfrm>
            <a:off x="724829" y="6288440"/>
            <a:ext cx="663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journals.aps.org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/pre/abstract/10.1103/PhysRevE.106.034315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2C6C0D4D-758A-E4FC-71A8-589C31A4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7" y="1575114"/>
            <a:ext cx="2895600" cy="12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0FD53785-6C4B-5B46-6A0B-380FA8A39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3" y="2978652"/>
            <a:ext cx="2895603" cy="125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E9DA1F4E-FA76-9423-0B1E-0CB40C7C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1" y="4337168"/>
            <a:ext cx="2895605" cy="12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7948D7-4A3E-B19C-F08B-2EB808C31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53" y="2100658"/>
            <a:ext cx="2895600" cy="260985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D1D1211C-9109-466C-D297-6A7C2321C796}"/>
              </a:ext>
            </a:extLst>
          </p:cNvPr>
          <p:cNvSpPr/>
          <p:nvPr/>
        </p:nvSpPr>
        <p:spPr>
          <a:xfrm>
            <a:off x="4293747" y="3405582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FA1E627C-2352-DFCA-CF08-51C0EE3BD4B8}"/>
              </a:ext>
            </a:extLst>
          </p:cNvPr>
          <p:cNvSpPr/>
          <p:nvPr/>
        </p:nvSpPr>
        <p:spPr>
          <a:xfrm>
            <a:off x="8043873" y="3366946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281864-E13C-0DAD-CC1D-307EF2ED9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400" y="1839584"/>
            <a:ext cx="2683832" cy="28836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8E62ED9-0429-210B-39ED-294B118D0C1F}"/>
              </a:ext>
            </a:extLst>
          </p:cNvPr>
          <p:cNvSpPr txBox="1"/>
          <p:nvPr/>
        </p:nvSpPr>
        <p:spPr>
          <a:xfrm>
            <a:off x="8314330" y="4963859"/>
            <a:ext cx="34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Inferred Network and Dynamics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DDBE36-D3B4-3AFC-EB0B-542658E1B3E9}"/>
              </a:ext>
            </a:extLst>
          </p:cNvPr>
          <p:cNvSpPr txBox="1"/>
          <p:nvPr/>
        </p:nvSpPr>
        <p:spPr>
          <a:xfrm>
            <a:off x="5274761" y="1698772"/>
            <a:ext cx="394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 Neural Network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A42ED1-D6C3-1F4B-8EA0-C7603623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2A413C84-6D5D-9564-FEE4-CF9B1DB6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5910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Difference?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3AB8054-4052-22A3-960A-509965E95F02}"/>
              </a:ext>
            </a:extLst>
          </p:cNvPr>
          <p:cNvSpPr/>
          <p:nvPr/>
        </p:nvSpPr>
        <p:spPr>
          <a:xfrm>
            <a:off x="1298163" y="196461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F9CC7E-CEB7-7711-FF9D-CBA707D50D9D}"/>
              </a:ext>
            </a:extLst>
          </p:cNvPr>
          <p:cNvSpPr/>
          <p:nvPr/>
        </p:nvSpPr>
        <p:spPr>
          <a:xfrm>
            <a:off x="3147140" y="196461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FDD6A34-7DB5-BECD-9136-45E0735766F6}"/>
              </a:ext>
            </a:extLst>
          </p:cNvPr>
          <p:cNvSpPr/>
          <p:nvPr/>
        </p:nvSpPr>
        <p:spPr>
          <a:xfrm>
            <a:off x="2273523" y="31331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CB03D16-99E5-1ABE-5BBB-85D933879F30}"/>
              </a:ext>
            </a:extLst>
          </p:cNvPr>
          <p:cNvSpPr/>
          <p:nvPr/>
        </p:nvSpPr>
        <p:spPr>
          <a:xfrm>
            <a:off x="2273523" y="447810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D6CE07-9AA5-9565-EC23-8B98E7CDF4DB}"/>
              </a:ext>
            </a:extLst>
          </p:cNvPr>
          <p:cNvSpPr/>
          <p:nvPr/>
        </p:nvSpPr>
        <p:spPr>
          <a:xfrm>
            <a:off x="814039" y="370009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6471CE9-6AB3-A195-6895-4CB2775302A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1865091" y="2248081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658663F-E036-03D2-E10A-F983B59F3FFA}"/>
              </a:ext>
            </a:extLst>
          </p:cNvPr>
          <p:cNvCxnSpPr>
            <a:cxnSpLocks/>
            <a:stCxn id="19" idx="5"/>
            <a:endCxn id="21" idx="1"/>
          </p:cNvCxnSpPr>
          <p:nvPr/>
        </p:nvCxnSpPr>
        <p:spPr>
          <a:xfrm>
            <a:off x="1782066" y="2448520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6136DAF-F812-8ADE-61CE-DB45719795C7}"/>
              </a:ext>
            </a:extLst>
          </p:cNvPr>
          <p:cNvCxnSpPr>
            <a:cxnSpLocks/>
            <a:stCxn id="20" idx="4"/>
            <a:endCxn id="21" idx="7"/>
          </p:cNvCxnSpPr>
          <p:nvPr/>
        </p:nvCxnSpPr>
        <p:spPr>
          <a:xfrm flipH="1">
            <a:off x="2757426" y="2531545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B21736E-5CC2-3007-029F-73D175A52FFC}"/>
              </a:ext>
            </a:extLst>
          </p:cNvPr>
          <p:cNvCxnSpPr>
            <a:cxnSpLocks/>
            <a:stCxn id="23" idx="5"/>
            <a:endCxn id="22" idx="2"/>
          </p:cNvCxnSpPr>
          <p:nvPr/>
        </p:nvCxnSpPr>
        <p:spPr>
          <a:xfrm>
            <a:off x="1297942" y="4184001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4E53E4D-D515-350E-1954-5DC33B98F477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556987" y="3700098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2C2585D6-57E3-9E19-D186-212319BF3F63}"/>
              </a:ext>
            </a:extLst>
          </p:cNvPr>
          <p:cNvSpPr/>
          <p:nvPr/>
        </p:nvSpPr>
        <p:spPr>
          <a:xfrm>
            <a:off x="9317047" y="1748897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13103FE-E3EB-9251-188A-2AA200CE0520}"/>
                  </a:ext>
                </a:extLst>
              </p:cNvPr>
              <p:cNvSpPr txBox="1"/>
              <p:nvPr/>
            </p:nvSpPr>
            <p:spPr>
              <a:xfrm>
                <a:off x="9623543" y="2019712"/>
                <a:ext cx="279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13103FE-E3EB-9251-188A-2AA200CE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543" y="2019712"/>
                <a:ext cx="279628" cy="276999"/>
              </a:xfrm>
              <a:prstGeom prst="rect">
                <a:avLst/>
              </a:prstGeom>
              <a:blipFill>
                <a:blip r:embed="rId4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椭圆 74">
            <a:extLst>
              <a:ext uri="{FF2B5EF4-FFF2-40B4-BE49-F238E27FC236}">
                <a16:creationId xmlns:a16="http://schemas.microsoft.com/office/drawing/2014/main" id="{B5DA04A4-7008-94A9-DF66-EB78E9C518A5}"/>
              </a:ext>
            </a:extLst>
          </p:cNvPr>
          <p:cNvSpPr/>
          <p:nvPr/>
        </p:nvSpPr>
        <p:spPr>
          <a:xfrm>
            <a:off x="10876216" y="1755035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C5DD51B-1103-FD36-23A3-614908FD0710}"/>
                  </a:ext>
                </a:extLst>
              </p:cNvPr>
              <p:cNvSpPr txBox="1"/>
              <p:nvPr/>
            </p:nvSpPr>
            <p:spPr>
              <a:xfrm>
                <a:off x="11182712" y="2025850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C5DD51B-1103-FD36-23A3-614908FD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2712" y="2025850"/>
                <a:ext cx="242246" cy="276999"/>
              </a:xfrm>
              <a:prstGeom prst="rect">
                <a:avLst/>
              </a:prstGeom>
              <a:blipFill>
                <a:blip r:embed="rId5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椭圆 76">
            <a:extLst>
              <a:ext uri="{FF2B5EF4-FFF2-40B4-BE49-F238E27FC236}">
                <a16:creationId xmlns:a16="http://schemas.microsoft.com/office/drawing/2014/main" id="{42E02226-FB63-E99F-3458-420730227DFD}"/>
              </a:ext>
            </a:extLst>
          </p:cNvPr>
          <p:cNvSpPr/>
          <p:nvPr/>
        </p:nvSpPr>
        <p:spPr>
          <a:xfrm>
            <a:off x="9324194" y="3144948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5B623B2-1D9B-6541-D825-C9218DC1A532}"/>
                  </a:ext>
                </a:extLst>
              </p:cNvPr>
              <p:cNvSpPr txBox="1"/>
              <p:nvPr/>
            </p:nvSpPr>
            <p:spPr>
              <a:xfrm>
                <a:off x="9583798" y="3415763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5B623B2-1D9B-6541-D825-C9218DC1A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98" y="3415763"/>
                <a:ext cx="499239" cy="276999"/>
              </a:xfrm>
              <a:prstGeom prst="rect">
                <a:avLst/>
              </a:prstGeom>
              <a:blipFill>
                <a:blip r:embed="rId6"/>
                <a:stretch>
                  <a:fillRect l="-10000" r="-5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78">
            <a:extLst>
              <a:ext uri="{FF2B5EF4-FFF2-40B4-BE49-F238E27FC236}">
                <a16:creationId xmlns:a16="http://schemas.microsoft.com/office/drawing/2014/main" id="{2B95D6A3-790A-3306-8C35-AA9FD03B1D64}"/>
              </a:ext>
            </a:extLst>
          </p:cNvPr>
          <p:cNvSpPr/>
          <p:nvPr/>
        </p:nvSpPr>
        <p:spPr>
          <a:xfrm>
            <a:off x="10883363" y="3151086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57A3F40-A8F9-3B0B-7C44-BFBF558A21DF}"/>
                  </a:ext>
                </a:extLst>
              </p:cNvPr>
              <p:cNvSpPr txBox="1"/>
              <p:nvPr/>
            </p:nvSpPr>
            <p:spPr>
              <a:xfrm>
                <a:off x="11142967" y="3421901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57A3F40-A8F9-3B0B-7C44-BFBF558A2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967" y="3421901"/>
                <a:ext cx="461858" cy="276999"/>
              </a:xfrm>
              <a:prstGeom prst="rect">
                <a:avLst/>
              </a:prstGeom>
              <a:blipFill>
                <a:blip r:embed="rId7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5CD45D89-18CC-3FEE-86F2-78E6E33FB538}"/>
              </a:ext>
            </a:extLst>
          </p:cNvPr>
          <p:cNvCxnSpPr>
            <a:stCxn id="75" idx="3"/>
            <a:endCxn id="77" idx="7"/>
          </p:cNvCxnSpPr>
          <p:nvPr/>
        </p:nvCxnSpPr>
        <p:spPr>
          <a:xfrm flipH="1">
            <a:off x="10024633" y="2453779"/>
            <a:ext cx="971759" cy="8110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>
            <a:extLst>
              <a:ext uri="{FF2B5EF4-FFF2-40B4-BE49-F238E27FC236}">
                <a16:creationId xmlns:a16="http://schemas.microsoft.com/office/drawing/2014/main" id="{3EE3DC20-807F-CB16-D6DF-E1268B85634F}"/>
              </a:ext>
            </a:extLst>
          </p:cNvPr>
          <p:cNvSpPr/>
          <p:nvPr/>
        </p:nvSpPr>
        <p:spPr>
          <a:xfrm>
            <a:off x="9362344" y="4542962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13030F5-873B-BA0A-BAEB-8D06E9317719}"/>
                  </a:ext>
                </a:extLst>
              </p:cNvPr>
              <p:cNvSpPr txBox="1"/>
              <p:nvPr/>
            </p:nvSpPr>
            <p:spPr>
              <a:xfrm>
                <a:off x="9621948" y="4813777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13030F5-873B-BA0A-BAEB-8D06E931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948" y="4813777"/>
                <a:ext cx="499239" cy="276999"/>
              </a:xfrm>
              <a:prstGeom prst="rect">
                <a:avLst/>
              </a:prstGeom>
              <a:blipFill>
                <a:blip r:embed="rId8"/>
                <a:stretch>
                  <a:fillRect l="-10000" r="-500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>
            <a:extLst>
              <a:ext uri="{FF2B5EF4-FFF2-40B4-BE49-F238E27FC236}">
                <a16:creationId xmlns:a16="http://schemas.microsoft.com/office/drawing/2014/main" id="{2FD6B8C9-CA4B-3D40-2F4A-8D370D7BB589}"/>
              </a:ext>
            </a:extLst>
          </p:cNvPr>
          <p:cNvSpPr/>
          <p:nvPr/>
        </p:nvSpPr>
        <p:spPr>
          <a:xfrm>
            <a:off x="10921513" y="4549100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3D833E5-A74A-305C-8797-3F10051B7E67}"/>
                  </a:ext>
                </a:extLst>
              </p:cNvPr>
              <p:cNvSpPr txBox="1"/>
              <p:nvPr/>
            </p:nvSpPr>
            <p:spPr>
              <a:xfrm>
                <a:off x="11181117" y="4819915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3D833E5-A74A-305C-8797-3F10051B7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117" y="4819915"/>
                <a:ext cx="461858" cy="276999"/>
              </a:xfrm>
              <a:prstGeom prst="rect">
                <a:avLst/>
              </a:prstGeom>
              <a:blipFill>
                <a:blip r:embed="rId9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25490543-F52D-953E-BBBB-250974397315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62783" y="3851793"/>
            <a:ext cx="971759" cy="8110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6564B7A0-280B-BDBF-A3D6-0714E6D86E15}"/>
              </a:ext>
            </a:extLst>
          </p:cNvPr>
          <p:cNvSpPr/>
          <p:nvPr/>
        </p:nvSpPr>
        <p:spPr>
          <a:xfrm>
            <a:off x="5484926" y="3258696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C271967D-C104-E27C-3606-B335C65050D0}"/>
              </a:ext>
            </a:extLst>
          </p:cNvPr>
          <p:cNvSpPr/>
          <p:nvPr/>
        </p:nvSpPr>
        <p:spPr>
          <a:xfrm>
            <a:off x="7044095" y="3264834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ACFC460-65CC-1934-EB20-4D5343319095}"/>
                  </a:ext>
                </a:extLst>
              </p:cNvPr>
              <p:cNvSpPr txBox="1"/>
              <p:nvPr/>
            </p:nvSpPr>
            <p:spPr>
              <a:xfrm>
                <a:off x="5798569" y="3535649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ACFC460-65CC-1934-EB20-4D534331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569" y="3535649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0B1FCE1-DE73-FB46-AEF6-29DCCC9B79AB}"/>
                  </a:ext>
                </a:extLst>
              </p:cNvPr>
              <p:cNvSpPr txBox="1"/>
              <p:nvPr/>
            </p:nvSpPr>
            <p:spPr>
              <a:xfrm>
                <a:off x="7357738" y="354178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0B1FCE1-DE73-FB46-AEF6-29DCCC9B7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38" y="3541787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C66012B9-7E2A-08CC-8C9F-AE4C54257AB4}"/>
              </a:ext>
            </a:extLst>
          </p:cNvPr>
          <p:cNvCxnSpPr>
            <a:stCxn id="89" idx="6"/>
            <a:endCxn id="90" idx="2"/>
          </p:cNvCxnSpPr>
          <p:nvPr/>
        </p:nvCxnSpPr>
        <p:spPr>
          <a:xfrm>
            <a:off x="6305541" y="3668011"/>
            <a:ext cx="738554" cy="6138"/>
          </a:xfrm>
          <a:prstGeom prst="line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43767AE0-394E-F058-9EAC-B5965A0AABEC}"/>
              </a:ext>
            </a:extLst>
          </p:cNvPr>
          <p:cNvSpPr txBox="1"/>
          <p:nvPr/>
        </p:nvSpPr>
        <p:spPr>
          <a:xfrm>
            <a:off x="6261952" y="2177319"/>
            <a:ext cx="129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Granger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Causality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4E52926-A40F-B50C-D3E5-B1F7C9484DCC}"/>
              </a:ext>
            </a:extLst>
          </p:cNvPr>
          <p:cNvSpPr txBox="1"/>
          <p:nvPr/>
        </p:nvSpPr>
        <p:spPr>
          <a:xfrm>
            <a:off x="8480854" y="3369596"/>
            <a:ext cx="6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=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9B2B22-730A-FAA5-0727-05E67A23EC3E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883DED-0E35-AB48-44ED-6B9D0F6C08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9F320D49-FC6D-D0E7-7E38-CD049738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3077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Outline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08070D-4E33-243B-93B3-ADB81B6C6CCE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F0FB4F-BDE9-B2E7-E83C-A036DAD2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7C7825FD-9A08-3751-99D2-26C6130EF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016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Features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F7C719-43CF-03A5-BBAB-23E27863285A}"/>
              </a:ext>
            </a:extLst>
          </p:cNvPr>
          <p:cNvSpPr txBox="1"/>
          <p:nvPr/>
        </p:nvSpPr>
        <p:spPr>
          <a:xfrm>
            <a:off x="814039" y="6334780"/>
            <a:ext cx="7180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Chalupka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et al. 2016]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https://link.springer.com/article/10.1007/s41237-016-0008-2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2EB7303-2A92-8E69-8C44-9DDA7162B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831769"/>
            <a:ext cx="10058400" cy="3194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BBA513-8475-82A4-56EC-6046B78BA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3173EB0C-ADDC-D404-ECC2-FA260E5CF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2183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Problem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0AB396D-AC8B-6276-88CE-7C601D61A8B6}"/>
              </a:ext>
            </a:extLst>
          </p:cNvPr>
          <p:cNvSpPr txBox="1"/>
          <p:nvPr/>
        </p:nvSpPr>
        <p:spPr>
          <a:xfrm>
            <a:off x="635619" y="1494450"/>
            <a:ext cx="106986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Traditional causal discovery and reasoning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assume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that the units are random variables connected by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causal graph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However, real-world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observations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are usually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not structured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into those units to begin with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 this end, we could try to connect causal variables S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,S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,…,S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to observations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5E010-23ED-DEAC-CD91-DD711B27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1" y="4110947"/>
            <a:ext cx="3022600" cy="698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5C955-4126-F5C1-C4D7-7416F5C3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841" y="2817890"/>
            <a:ext cx="7639383" cy="32061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5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665DA5-463D-75A5-0B07-935E6EC2E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C80D1B9B-DDD2-3652-FA50-C96106A5E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5937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Problem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0AB396D-AC8B-6276-88CE-7C601D61A8B6}"/>
              </a:ext>
            </a:extLst>
          </p:cNvPr>
          <p:cNvSpPr txBox="1"/>
          <p:nvPr/>
        </p:nvSpPr>
        <p:spPr>
          <a:xfrm>
            <a:off x="7865451" y="436469"/>
            <a:ext cx="392014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 combine SCM and representation learning, we should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embed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 SCM into larger machine learning models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whose inputs and outputs may be high-dimensional and unstructured, but whose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inner workings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are at least partly governed by an SCM.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result may be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modular architecture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where different modules can be individually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fine-turned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and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re-purposed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for new tasks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SMS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(sparse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mechanism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shift)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hypothesis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can be used to enforce the appropriate structure.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BB0A4A-0400-0617-86D0-6B4CAAC9D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04" y="1195733"/>
            <a:ext cx="6923776" cy="4804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002248-0D95-A7DE-F842-16F4A57DC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572071CD-7CA1-F277-2268-7F279372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9664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Achilles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Heel of Stats/ML/AI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A2F2FDD-8FD3-CD7B-2AF5-9D9C35AFD247}"/>
              </a:ext>
            </a:extLst>
          </p:cNvPr>
          <p:cNvSpPr txBox="1"/>
          <p:nvPr/>
        </p:nvSpPr>
        <p:spPr>
          <a:xfrm>
            <a:off x="5181091" y="6288440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3EC121-32A0-8334-5BA8-80B7945FA5D7}"/>
              </a:ext>
            </a:extLst>
          </p:cNvPr>
          <p:cNvSpPr txBox="1"/>
          <p:nvPr/>
        </p:nvSpPr>
        <p:spPr>
          <a:xfrm>
            <a:off x="575001" y="6303829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https://pattern.swarma.org/study_group_issue/289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60C7B-BCA5-7145-FA4C-E8418AF1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78" y="1538978"/>
            <a:ext cx="4867013" cy="43775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B92A45-C5EC-7185-C9B0-1F44A11FF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249" y="1867188"/>
            <a:ext cx="3274767" cy="31236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83A9BF-A7B4-857F-8775-1AD4B109C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E78EFA51-F70C-ECE0-F09B-D318284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851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56CC96-8113-21D9-B466-D38FE985593C}"/>
                  </a:ext>
                </a:extLst>
              </p:cNvPr>
              <p:cNvSpPr txBox="1"/>
              <p:nvPr/>
            </p:nvSpPr>
            <p:spPr>
              <a:xfrm>
                <a:off x="635619" y="3739550"/>
                <a:ext cx="1113971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b="1" dirty="0"/>
              </a:p>
              <a:p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56CC96-8113-21D9-B466-D38FE985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3739550"/>
                <a:ext cx="11139716" cy="861774"/>
              </a:xfrm>
              <a:prstGeom prst="rect">
                <a:avLst/>
              </a:prstGeom>
              <a:blipFill>
                <a:blip r:embed="rId5"/>
                <a:stretch>
                  <a:fillRect l="-228" t="-1449" r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9F72995-2600-7C1D-8E03-9534ACB85BF2}"/>
              </a:ext>
            </a:extLst>
          </p:cNvPr>
          <p:cNvSpPr txBox="1"/>
          <p:nvPr/>
        </p:nvSpPr>
        <p:spPr>
          <a:xfrm>
            <a:off x="814039" y="2570672"/>
            <a:ext cx="248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Chain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Rule: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777EE9-F06A-DB69-F44D-8BE4DCB4B62B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4F6A0-6411-99B6-17AD-015AEE279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3F17DCFD-C217-6161-10F8-DE12DBC6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3730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Learning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Representations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21646-3163-3772-D296-7F9D2DFB26BD}"/>
                  </a:ext>
                </a:extLst>
              </p:cNvPr>
              <p:cNvSpPr txBox="1"/>
              <p:nvPr/>
            </p:nvSpPr>
            <p:spPr>
              <a:xfrm>
                <a:off x="635619" y="1561879"/>
                <a:ext cx="7680245" cy="379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Given possibly high-dim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, we should construct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 variables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,…,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where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≪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as well as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 mechanisms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𝑈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(</a:t>
                </a:r>
                <a:r>
                  <a:rPr kumimoji="0" lang="en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= 1,…, n) 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 Feature Learning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an injective mapping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sup>
                    </m:sSup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𝑞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𝑆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 Graph Discovery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 causal graph 𝒢</a:t>
                </a:r>
                <a:r>
                  <a:rPr kumimoji="0" lang="en-US" altLang="zh-CN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among the causal variables 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Mechanism Learning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the causal mechanisms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or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21646-3163-3772-D296-7F9D2DFB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61879"/>
                <a:ext cx="7680245" cy="3792192"/>
              </a:xfrm>
              <a:prstGeom prst="rect">
                <a:avLst/>
              </a:prstGeom>
              <a:blipFill>
                <a:blip r:embed="rId5"/>
                <a:stretch>
                  <a:fillRect l="-990" t="-667" r="-1320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562D7D7-B4A8-DA8F-0EF1-F42EA7409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735" y="1339098"/>
            <a:ext cx="2858678" cy="4313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AA2A50-D388-14C8-DB8F-3264AC28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66C753A0-0BCC-AEEB-6EC6-F3DE2F13D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7066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Learning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Disentanglement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Representations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5E9F44-EBCA-A4B8-13BB-9E33D805F5B8}"/>
                  </a:ext>
                </a:extLst>
              </p:cNvPr>
              <p:cNvSpPr txBox="1"/>
              <p:nvPr/>
            </p:nvSpPr>
            <p:spPr>
              <a:xfrm>
                <a:off x="635619" y="1561878"/>
                <a:ext cx="7645739" cy="4168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Given possibly high-dim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, we should construct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 variables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𝑆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,…,</m:t>
                        </m:r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where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≪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as well as 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causal mechanisms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𝑃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𝑈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(</a:t>
                </a:r>
                <a:r>
                  <a:rPr kumimoji="0" lang="en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= 1,…, n)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Step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Encoder: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𝑞</m:t>
                    </m:r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:</m:t>
                    </m:r>
                    <m:r>
                      <a:rPr kumimoji="0" lang="zh-CN" alt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taking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X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to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U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Step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2</a:t>
                </a:r>
                <a:r>
                  <a:rPr kumimoji="0" lang="en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Mapping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𝑈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determined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by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,….,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endParaRPr kumimoji="0" lang="e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Step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3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Decoder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taking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to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5E9F44-EBCA-A4B8-13BB-9E33D805F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61878"/>
                <a:ext cx="7645739" cy="4168064"/>
              </a:xfrm>
              <a:prstGeom prst="rect">
                <a:avLst/>
              </a:prstGeom>
              <a:blipFill>
                <a:blip r:embed="rId4"/>
                <a:stretch>
                  <a:fillRect l="-995" t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150414D-484D-7504-8EF9-53830CA41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735" y="1339098"/>
            <a:ext cx="2858678" cy="4313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8F6B55-3F0C-503A-8B84-71938F8CA9D3}"/>
                  </a:ext>
                </a:extLst>
              </p:cNvPr>
              <p:cNvSpPr txBox="1"/>
              <p:nvPr/>
            </p:nvSpPr>
            <p:spPr>
              <a:xfrm>
                <a:off x="1054084" y="5545276"/>
                <a:ext cx="16707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∘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∘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𝑞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≃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𝐼</m:t>
                      </m:r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8F6B55-3F0C-503A-8B84-71938F8CA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84" y="5545276"/>
                <a:ext cx="1670714" cy="369332"/>
              </a:xfrm>
              <a:prstGeom prst="rect">
                <a:avLst/>
              </a:prstGeom>
              <a:blipFill>
                <a:blip r:embed="rId6"/>
                <a:stretch>
                  <a:fillRect l="-3788" r="-303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04EA76-66EE-C6B4-0F1E-F26CC445A2B3}"/>
                  </a:ext>
                </a:extLst>
              </p:cNvPr>
              <p:cNvSpPr txBox="1"/>
              <p:nvPr/>
            </p:nvSpPr>
            <p:spPr>
              <a:xfrm>
                <a:off x="3088256" y="5545276"/>
                <a:ext cx="4804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In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practice,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we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can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only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learn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</m:acc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∘</m:t>
                    </m:r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</m:oMath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04EA76-66EE-C6B4-0F1E-F26CC445A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256" y="5545276"/>
                <a:ext cx="4804438" cy="369332"/>
              </a:xfrm>
              <a:prstGeom prst="rect">
                <a:avLst/>
              </a:prstGeom>
              <a:blipFill>
                <a:blip r:embed="rId7"/>
                <a:stretch>
                  <a:fillRect l="-1055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6986E54-B4E5-9A8C-B798-07657B77E73D}"/>
              </a:ext>
            </a:extLst>
          </p:cNvPr>
          <p:cNvSpPr txBox="1"/>
          <p:nvPr/>
        </p:nvSpPr>
        <p:spPr>
          <a:xfrm>
            <a:off x="721360" y="6328260"/>
            <a:ext cx="7033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8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BBAAE7-1B05-0486-D19D-4B4864C6C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1" name="Picture 5" descr="Z:\e\建院\logo\uplogo copy.png">
            <a:extLst>
              <a:ext uri="{FF2B5EF4-FFF2-40B4-BE49-F238E27FC236}">
                <a16:creationId xmlns:a16="http://schemas.microsoft.com/office/drawing/2014/main" id="{9BC106D0-68E5-2437-7600-B66CBA77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5323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Independent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Component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Decomposition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368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814039" y="6328260"/>
            <a:ext cx="694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8" name="Picture 4" descr="Artificial Neural Networks">
            <a:extLst>
              <a:ext uri="{FF2B5EF4-FFF2-40B4-BE49-F238E27FC236}">
                <a16:creationId xmlns:a16="http://schemas.microsoft.com/office/drawing/2014/main" id="{5CEA5F61-DE91-9DFE-FB0B-84142C56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79" y="1482164"/>
            <a:ext cx="4974300" cy="33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561E79-07B1-CCC2-2BD1-9865E5387E95}"/>
                  </a:ext>
                </a:extLst>
              </p:cNvPr>
              <p:cNvSpPr txBox="1"/>
              <p:nvPr/>
            </p:nvSpPr>
            <p:spPr>
              <a:xfrm rot="16200000">
                <a:off x="1181100" y="2955086"/>
                <a:ext cx="2446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561E79-07B1-CCC2-2BD1-9865E538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81100" y="2955086"/>
                <a:ext cx="2446020" cy="369332"/>
              </a:xfrm>
              <a:prstGeom prst="rect">
                <a:avLst/>
              </a:prstGeom>
              <a:blipFill>
                <a:blip r:embed="rId6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DFBF4E-642B-4AE7-7E1D-455359CFB76D}"/>
                  </a:ext>
                </a:extLst>
              </p:cNvPr>
              <p:cNvSpPr txBox="1"/>
              <p:nvPr/>
            </p:nvSpPr>
            <p:spPr>
              <a:xfrm rot="5400000">
                <a:off x="6732877" y="2957106"/>
                <a:ext cx="2812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𝑈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DFBF4E-642B-4AE7-7E1D-455359CFB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732877" y="2957106"/>
                <a:ext cx="2812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CEBCF6-3C50-2302-C7D6-F602336991AA}"/>
                  </a:ext>
                </a:extLst>
              </p:cNvPr>
              <p:cNvSpPr txBox="1"/>
              <p:nvPr/>
            </p:nvSpPr>
            <p:spPr>
              <a:xfrm>
                <a:off x="2083196" y="4937811"/>
                <a:ext cx="640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CEBCF6-3C50-2302-C7D6-F6023369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196" y="4937811"/>
                <a:ext cx="6405880" cy="36933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5CB214-E798-9E99-C830-087F2A8AAEA7}"/>
                  </a:ext>
                </a:extLst>
              </p:cNvPr>
              <p:cNvSpPr txBox="1"/>
              <p:nvPr/>
            </p:nvSpPr>
            <p:spPr>
              <a:xfrm>
                <a:off x="3855324" y="5351744"/>
                <a:ext cx="2240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𝑆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𝑞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5CB214-E798-9E99-C830-087F2A8A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24" y="5351744"/>
                <a:ext cx="224067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F1F5F2-5D6D-AD1E-B337-DA48EF1ED2C7}"/>
                  </a:ext>
                </a:extLst>
              </p:cNvPr>
              <p:cNvSpPr txBox="1"/>
              <p:nvPr/>
            </p:nvSpPr>
            <p:spPr>
              <a:xfrm>
                <a:off x="8667307" y="3139751"/>
                <a:ext cx="1359907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F1F5F2-5D6D-AD1E-B337-DA48EF1E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07" y="3139751"/>
                <a:ext cx="1359907" cy="391646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635F25F-9ED6-DDC5-68A2-776E4BF11B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8ACE032-DBCC-E0FC-418D-24E0E27E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0114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0" y="436469"/>
            <a:ext cx="1076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What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Independent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Component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Analysis (ICA)?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814039" y="6328260"/>
            <a:ext cx="694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Tutorial on Independent Component Analysis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https://arxiv.org/pdf/1404.2986.pdf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56F57B-3287-6EB9-CDBD-CBBBE393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8" y="1324998"/>
            <a:ext cx="10308589" cy="4004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DFA3B0-C03B-46E0-97A6-609608D6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645CE656-DEB2-15DC-097A-002B3D80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6646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Linear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ICA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814039" y="6328260"/>
            <a:ext cx="694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Tutorial on Independent Component Analysis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https://arxiv.org/pdf/1404.2986.pdf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16AE0-9512-313F-DF8C-68F5575A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20" y="195937"/>
            <a:ext cx="6812280" cy="233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A5199F-1BD9-920D-BDA7-D7558044C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29" y="2766609"/>
            <a:ext cx="5877560" cy="2190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826030-D986-F147-CB3F-888C2DCDD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3624" y="5715807"/>
            <a:ext cx="793423" cy="315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679C90-2991-8D96-3893-A9E8BFF1A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134" y="4262142"/>
            <a:ext cx="1716371" cy="462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097B51-76A5-AC51-BC14-CB07E8F01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191" y="2992120"/>
            <a:ext cx="1452880" cy="402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3C36E7F-8888-3590-2F74-F0DEC375188F}"/>
                  </a:ext>
                </a:extLst>
              </p:cNvPr>
              <p:cNvSpPr txBox="1"/>
              <p:nvPr/>
            </p:nvSpPr>
            <p:spPr>
              <a:xfrm>
                <a:off x="7378626" y="3599553"/>
                <a:ext cx="3398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𝐄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eigenvectors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of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covariance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matrix</a:t>
                </a: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3C36E7F-8888-3590-2F74-F0DEC375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26" y="3599553"/>
                <a:ext cx="3398110" cy="276999"/>
              </a:xfrm>
              <a:prstGeom prst="rect">
                <a:avLst/>
              </a:prstGeom>
              <a:blipFill>
                <a:blip r:embed="rId10"/>
                <a:stretch>
                  <a:fillRect l="-2230" t="-26087" r="-334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05F412-CF50-D92D-4059-07670862A729}"/>
                  </a:ext>
                </a:extLst>
              </p:cNvPr>
              <p:cNvSpPr txBox="1"/>
              <p:nvPr/>
            </p:nvSpPr>
            <p:spPr>
              <a:xfrm>
                <a:off x="7378154" y="3925543"/>
                <a:ext cx="3342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𝐃</m:t>
                    </m:r>
                  </m:oMath>
                </a14:m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: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eigenvalues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of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covariance</a:t>
                </a:r>
                <a:r>
                  <a:rPr kumimoji="1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matrix</a:t>
                </a: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05F412-CF50-D92D-4059-07670862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154" y="3925543"/>
                <a:ext cx="3342262" cy="276999"/>
              </a:xfrm>
              <a:prstGeom prst="rect">
                <a:avLst/>
              </a:prstGeom>
              <a:blipFill>
                <a:blip r:embed="rId11"/>
                <a:stretch>
                  <a:fillRect l="-2264" t="-27273" r="-3019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BCFC3D4-E9BB-56C0-8D7E-94E8E91264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444" y="4806736"/>
            <a:ext cx="2414981" cy="60568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016EF6-B926-8643-B0FE-47062A10F193}"/>
              </a:ext>
            </a:extLst>
          </p:cNvPr>
          <p:cNvSpPr txBox="1"/>
          <p:nvPr/>
        </p:nvSpPr>
        <p:spPr>
          <a:xfrm>
            <a:off x="7350444" y="5330969"/>
            <a:ext cx="376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rotation matrix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A6707CF-7A36-4ECF-78B7-797DD7970A20}"/>
                  </a:ext>
                </a:extLst>
              </p:cNvPr>
              <p:cNvSpPr txBox="1"/>
              <p:nvPr/>
            </p:nvSpPr>
            <p:spPr>
              <a:xfrm>
                <a:off x="1158582" y="5411202"/>
                <a:ext cx="5166543" cy="675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…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A6707CF-7A36-4ECF-78B7-797DD7970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582" y="5411202"/>
                <a:ext cx="5166543" cy="675570"/>
              </a:xfrm>
              <a:prstGeom prst="rect">
                <a:avLst/>
              </a:prstGeom>
              <a:blipFill>
                <a:blip r:embed="rId13"/>
                <a:stretch>
                  <a:fillRect l="-980" t="-144444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2FB0AD7C-A6C3-5299-772F-9AF5BF41FDD0}"/>
              </a:ext>
            </a:extLst>
          </p:cNvPr>
          <p:cNvSpPr txBox="1"/>
          <p:nvPr/>
        </p:nvSpPr>
        <p:spPr>
          <a:xfrm>
            <a:off x="1158582" y="5136802"/>
            <a:ext cx="54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Multi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information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7CAB790-2E03-C438-DDDC-91DFDC1B15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9" name="Picture 5" descr="Z:\e\建院\logo\uplogo copy.png">
            <a:extLst>
              <a:ext uri="{FF2B5EF4-FFF2-40B4-BE49-F238E27FC236}">
                <a16:creationId xmlns:a16="http://schemas.microsoft.com/office/drawing/2014/main" id="{A561BD96-9F05-2D3E-DEA8-B6BBCBD0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4370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Nonlinear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ICA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635619" y="6288310"/>
            <a:ext cx="694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Unsupervised Feature Extraction by Time-Contrastive Learning and Nonlinear ICA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https://arxiv.org/pdf/1605.06336.pdf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0A829-8AB5-07C1-E8F8-D86201AB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1159419"/>
            <a:ext cx="7772400" cy="33361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FB57F0-F684-9DC2-FAF5-5B8779FB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83" y="5457298"/>
            <a:ext cx="7231751" cy="583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FB3AC8-7553-D304-D061-8D2D19CE2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1" y="4653050"/>
            <a:ext cx="5228704" cy="5964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5A9101-70AE-01B8-E9FC-03BC3FCC8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934" y="1207340"/>
            <a:ext cx="3530595" cy="30534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5745B2-56EF-6D8A-691C-5492D7404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371" y="4696499"/>
            <a:ext cx="3925440" cy="5260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434F128-D608-C5A9-2E66-0990F4BBE35F}"/>
              </a:ext>
            </a:extLst>
          </p:cNvPr>
          <p:cNvSpPr txBox="1"/>
          <p:nvPr/>
        </p:nvSpPr>
        <p:spPr>
          <a:xfrm>
            <a:off x="1025911" y="5525071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Theorem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F9B648-CEB8-A703-0EB4-8F9838838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71D8C217-B15A-ED16-0E8D-5D27F6A2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720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ICA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635619" y="6288310"/>
            <a:ext cx="694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 Discovery with General Non-Linear Relationships Using Non-Linear 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https://arxiv.org/pdf/1904.09096.pdf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407AA5-575B-30D6-3E9F-62AF98ED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480" y="178885"/>
            <a:ext cx="6375400" cy="5321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F4A78A-3EF4-5601-EA36-78FF7BD87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177" y="2051340"/>
            <a:ext cx="2048231" cy="6359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A09EAC-AA73-A7F2-C326-46E2428D9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05" y="1504565"/>
            <a:ext cx="2501900" cy="1701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D57152-EB5D-2C08-6DD7-8C18FCA62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749" y="3666962"/>
            <a:ext cx="904356" cy="3185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F3F73-5723-007D-6187-B0A984D04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831" y="4123844"/>
            <a:ext cx="3485129" cy="3920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28B225-AE29-7C20-C498-5990E3E46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995" y="4670988"/>
            <a:ext cx="1447182" cy="291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885370-E432-BD88-7D2C-C76C81A10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7831" y="5223421"/>
            <a:ext cx="3382041" cy="3178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0F63A4-B615-78F4-8EE2-3253D4DA1B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DB6F581C-363C-9158-0FD2-A4B9808A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265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based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Nonlinear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ICA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F7C719-43CF-03A5-BBAB-23E27863285A}"/>
              </a:ext>
            </a:extLst>
          </p:cNvPr>
          <p:cNvSpPr txBox="1"/>
          <p:nvPr/>
        </p:nvSpPr>
        <p:spPr>
          <a:xfrm>
            <a:off x="635619" y="6178707"/>
            <a:ext cx="8504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Variational Autoencoders and Nonlinear ICA: A Unifying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  <a:hlinkClick r:id="rId3"/>
              </a:rPr>
              <a:t>https://arxiv.org/pdf/1907.04809.pdf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A417B-86A8-3F1E-F3F3-024B2B58E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1823092"/>
            <a:ext cx="5421350" cy="38175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76EFF5-7530-5068-3880-9D3722A4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00" y="4845773"/>
            <a:ext cx="4332621" cy="875825"/>
          </a:xfrm>
          <a:prstGeom prst="rect">
            <a:avLst/>
          </a:prstGeom>
        </p:spPr>
      </p:pic>
      <p:pic>
        <p:nvPicPr>
          <p:cNvPr id="3074" name="Picture 2" descr="无监督学习之VAE——变分自编码器详解 - 知乎">
            <a:extLst>
              <a:ext uri="{FF2B5EF4-FFF2-40B4-BE49-F238E27FC236}">
                <a16:creationId xmlns:a16="http://schemas.microsoft.com/office/drawing/2014/main" id="{874F1453-78F1-7DB4-CC1E-B70A93A2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" y="1437341"/>
            <a:ext cx="6157286" cy="26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C3F91E-73D5-433E-B577-0A33C31ED30A}"/>
              </a:ext>
            </a:extLst>
          </p:cNvPr>
          <p:cNvSpPr txBox="1"/>
          <p:nvPr/>
        </p:nvSpPr>
        <p:spPr>
          <a:xfrm>
            <a:off x="1463040" y="3068129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A19F500-7DB6-F06B-CDD3-5BB31A7D1945}"/>
              </a:ext>
            </a:extLst>
          </p:cNvPr>
          <p:cNvCxnSpPr/>
          <p:nvPr/>
        </p:nvCxnSpPr>
        <p:spPr>
          <a:xfrm>
            <a:off x="1757680" y="3241040"/>
            <a:ext cx="20320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E8C22CC-8FB0-A2EA-CEAD-1AABB85C0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83" y="4430243"/>
            <a:ext cx="2924584" cy="357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A85A94-7F1E-F2F7-E934-D4242A14C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39" y="5588443"/>
            <a:ext cx="2473171" cy="4834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56D189-3356-6C25-B8C8-87F394944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3" name="Picture 5" descr="Z:\e\建院\logo\uplogo copy.png">
            <a:extLst>
              <a:ext uri="{FF2B5EF4-FFF2-40B4-BE49-F238E27FC236}">
                <a16:creationId xmlns:a16="http://schemas.microsoft.com/office/drawing/2014/main" id="{6A457BCD-2D47-28E4-0250-AEA27FBC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19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based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Nonlinear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ICA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F7C719-43CF-03A5-BBAB-23E27863285A}"/>
              </a:ext>
            </a:extLst>
          </p:cNvPr>
          <p:cNvSpPr txBox="1"/>
          <p:nvPr/>
        </p:nvSpPr>
        <p:spPr>
          <a:xfrm>
            <a:off x="635619" y="6178707"/>
            <a:ext cx="8504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Variational Autoencoders and Nonlinear ICA: A Unifying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RomNo9L"/>
                <a:ea typeface="宋体" panose="02010600030101010101" pitchFamily="2" charset="-122"/>
                <a:cs typeface="+mn-cs"/>
                <a:hlinkClick r:id="rId3"/>
              </a:rPr>
              <a:t>https://arxiv.org/pdf/1907.04809.pdf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imbusRomNo9L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5F9EB-7EB1-3984-071D-AF912EB88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689" y="2905010"/>
            <a:ext cx="8670621" cy="26923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AE2208-B513-6EA7-7C4A-1728DD07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244" y="315991"/>
            <a:ext cx="4873800" cy="19561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446529-4DFA-0FDE-8A64-BDD03FF06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069" y="5432289"/>
            <a:ext cx="8036919" cy="3876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6E108C-759B-E1E1-D3FE-FE5919CFC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639BF924-75C0-2CDE-865A-2ECF7939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5263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Learning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Transferable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5E9F44-EBCA-A4B8-13BB-9E33D805F5B8}"/>
              </a:ext>
            </a:extLst>
          </p:cNvPr>
          <p:cNvSpPr txBox="1"/>
          <p:nvPr/>
        </p:nvSpPr>
        <p:spPr>
          <a:xfrm>
            <a:off x="635619" y="1561878"/>
            <a:ext cx="56801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Future AI models that robustly solve a range of problems in the real world will likely need to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re-use components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which requires them to be robust across tasks and environments.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 elegant way to do this is to employ a modular structure that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mirrors a corresponding modularity in the world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060997-F318-5890-BE48-9B689F86137B}"/>
                  </a:ext>
                </a:extLst>
              </p:cNvPr>
              <p:cNvSpPr txBox="1"/>
              <p:nvPr/>
            </p:nvSpPr>
            <p:spPr>
              <a:xfrm>
                <a:off x="1526022" y="3639370"/>
                <a:ext cx="329667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060997-F318-5890-BE48-9B689F861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22" y="3639370"/>
                <a:ext cx="3296672" cy="756233"/>
              </a:xfrm>
              <a:prstGeom prst="rect">
                <a:avLst/>
              </a:prstGeom>
              <a:blipFill>
                <a:blip r:embed="rId4"/>
                <a:stretch>
                  <a:fillRect l="-1154" t="-116393" r="-1923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6F657B7-4C3C-42D5-D9D3-034EA2B8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146" y="1735145"/>
            <a:ext cx="5680121" cy="39413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AF15EA-8DA8-131B-BE95-EE6ED73CD1DB}"/>
              </a:ext>
            </a:extLst>
          </p:cNvPr>
          <p:cNvSpPr txBox="1"/>
          <p:nvPr/>
        </p:nvSpPr>
        <p:spPr>
          <a:xfrm>
            <a:off x="635619" y="6288429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28DEE6-CA5E-C018-475F-781F47F43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231199BE-0F26-D527-1768-97C7F1EA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2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观察：回答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</a:rPr>
              <a:t>assosiation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sz="2400" dirty="0"/>
              <a:t>如果观测到</a:t>
            </a:r>
            <a:r>
              <a:rPr lang="en-US" altLang="zh-CN" sz="2400" dirty="0"/>
              <a:t>X</a:t>
            </a:r>
            <a:r>
              <a:rPr lang="zh-CN" altLang="en-US" sz="2400" dirty="0"/>
              <a:t>发生，</a:t>
            </a:r>
            <a:r>
              <a:rPr lang="en-US" altLang="zh-CN" sz="2400" dirty="0"/>
              <a:t>Y</a:t>
            </a:r>
            <a:r>
              <a:rPr lang="zh-CN" altLang="en-US" sz="2400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/>
              <a:t>输入：数据</a:t>
            </a: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干预：回答</a:t>
            </a:r>
            <a:r>
              <a:rPr lang="zh-CN" altLang="en-US" b="1" dirty="0">
                <a:solidFill>
                  <a:schemeClr val="accent2"/>
                </a:solidFill>
              </a:rPr>
              <a:t>干预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如果让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输入：数据，因果图（</a:t>
            </a:r>
            <a:r>
              <a:rPr lang="en-US" altLang="zh-CN" dirty="0">
                <a:solidFill>
                  <a:schemeClr val="accent2"/>
                </a:solidFill>
              </a:rPr>
              <a:t>DAG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想象：回答</a:t>
            </a:r>
            <a:r>
              <a:rPr lang="zh-CN" altLang="en-US" b="1" dirty="0">
                <a:solidFill>
                  <a:schemeClr val="accent2"/>
                </a:solidFill>
              </a:rPr>
              <a:t>反事实（</a:t>
            </a:r>
            <a:r>
              <a:rPr lang="en-US" altLang="zh-CN" b="1" dirty="0">
                <a:solidFill>
                  <a:schemeClr val="accent2"/>
                </a:solidFill>
              </a:rPr>
              <a:t>counterfactuals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事实：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导致了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。反事实：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没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，而是</a:t>
            </a:r>
            <a:r>
              <a:rPr lang="en-US" altLang="zh-CN" dirty="0">
                <a:solidFill>
                  <a:schemeClr val="accent2"/>
                </a:solidFill>
              </a:rPr>
              <a:t>X’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Y’</a:t>
            </a:r>
            <a:r>
              <a:rPr lang="zh-CN" altLang="en-US" dirty="0">
                <a:solidFill>
                  <a:schemeClr val="accent2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输入：数据，因果图，</a:t>
            </a:r>
            <a:r>
              <a:rPr lang="en-US" altLang="zh-CN" dirty="0">
                <a:solidFill>
                  <a:schemeClr val="accent2"/>
                </a:solidFill>
              </a:rPr>
              <a:t>SCM</a:t>
            </a:r>
            <a:r>
              <a:rPr lang="zh-CN" altLang="en-US" dirty="0">
                <a:solidFill>
                  <a:schemeClr val="accent2"/>
                </a:solidFill>
              </a:rPr>
              <a:t>（隐含因果图）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AB0E8-9F1A-3174-8BDD-DBC3A6CB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09E2610-64D3-7112-F380-6B9521636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3071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Invariant Causal Prediction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51A6BAA-5576-7966-30D3-3199DDCA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307062"/>
            <a:ext cx="9978366" cy="47710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F2D664-4DBB-583A-E968-98A2BAAFD397}"/>
              </a:ext>
            </a:extLst>
          </p:cNvPr>
          <p:cNvSpPr txBox="1"/>
          <p:nvPr/>
        </p:nvSpPr>
        <p:spPr>
          <a:xfrm>
            <a:off x="635619" y="6288429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41D3B9-0790-DF61-EBF6-7C3F2BAD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37875A9-86F4-1904-5C4B-556C63C8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2436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Stable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144B6F-4F07-4CA4-068E-9C3576EAE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6" y="2471395"/>
            <a:ext cx="10907808" cy="28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82360F-871C-5DBD-2804-3A8F6E24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70" y="356122"/>
            <a:ext cx="1335428" cy="13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A0EBEF-207D-F340-5589-1BC09DB29A96}"/>
              </a:ext>
            </a:extLst>
          </p:cNvPr>
          <p:cNvSpPr txBox="1"/>
          <p:nvPr/>
        </p:nvSpPr>
        <p:spPr>
          <a:xfrm>
            <a:off x="8200468" y="1771897"/>
            <a:ext cx="254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崔鹏，清华大学计算机系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7706D1-AE09-4165-F030-5D7768F430CD}"/>
              </a:ext>
            </a:extLst>
          </p:cNvPr>
          <p:cNvSpPr txBox="1"/>
          <p:nvPr/>
        </p:nvSpPr>
        <p:spPr>
          <a:xfrm>
            <a:off x="629086" y="6283031"/>
            <a:ext cx="776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5"/>
              </a:rPr>
              <a:t>https://wiki.swarma.org/index.php/%E7%A8%B3%E5%AE%9A%E5%AD%A6%E4%B9%A0_Stable_Learning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9775CE-F596-367B-BD90-1F85663C1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7A089EA0-1F1B-BDB3-E60C-54B8359D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5012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Extrapolation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1D71D92-E4C2-261C-283C-6BF311AA86BE}"/>
              </a:ext>
            </a:extLst>
          </p:cNvPr>
          <p:cNvSpPr/>
          <p:nvPr/>
        </p:nvSpPr>
        <p:spPr>
          <a:xfrm>
            <a:off x="635619" y="6163668"/>
            <a:ext cx="74212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Theory of Independent Mechanisms for Extrapolation in Generative Models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https://arxiv.org/abs/2004.00184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gona Book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7E4E44-A14A-6512-B989-AA1376E66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843160"/>
            <a:ext cx="5643880" cy="36892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9228FD-45C8-A2E1-AF15-087A9214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414" y="1816862"/>
            <a:ext cx="4121487" cy="2435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0FA9C3-C8A6-BE9B-C542-831DC00D1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216" y="4494657"/>
            <a:ext cx="2786111" cy="5097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3B98D-3E45-72B8-6DCE-1C41A43F9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398" y="5137041"/>
            <a:ext cx="3686810" cy="456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6F1434-EFFC-2E6A-42DA-2556FC07C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8FE5B715-9AF1-82FF-21F9-1FA1B2DC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2525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Outline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D15DBF-38C9-C293-9D5B-FCAB6114C7F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11B2EB-11D3-D24E-DDE6-C984EA7C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245395B8-0E2F-5B95-4ED7-C691DF77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2560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Emergence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574304" y="6215906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Jochen Fromm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Types and Forms of Emergence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https://arxiv.org/pdf/nlin/0506028.pdf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Picture 2" descr="ee the source image">
            <a:extLst>
              <a:ext uri="{FF2B5EF4-FFF2-40B4-BE49-F238E27FC236}">
                <a16:creationId xmlns:a16="http://schemas.microsoft.com/office/drawing/2014/main" id="{6E8F3598-D008-A9A7-217A-C98763332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" r="15760" b="-2"/>
          <a:stretch/>
        </p:blipFill>
        <p:spPr bwMode="auto">
          <a:xfrm>
            <a:off x="7135930" y="1695323"/>
            <a:ext cx="4481766" cy="40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7B6F61-7240-FF73-CEDC-D60E5D746A33}"/>
              </a:ext>
            </a:extLst>
          </p:cNvPr>
          <p:cNvSpPr txBox="1"/>
          <p:nvPr/>
        </p:nvSpPr>
        <p:spPr>
          <a:xfrm>
            <a:off x="574304" y="1830090"/>
            <a:ext cx="5978896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 a process of emergence, we observe something (for instance the appearance of order or organization) and ask how this is possible, since we assume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causality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every effect should have a cause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</a:t>
            </a:r>
          </a:p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surprising aspect in a process of emergence is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observation of an effect without an apparent cause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571500" marR="0" lvl="0" indent="-5715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-----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Jochen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Fromm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9C96D5-901C-40CF-618F-5D8CE225E9C8}"/>
              </a:ext>
            </a:extLst>
          </p:cNvPr>
          <p:cNvSpPr txBox="1"/>
          <p:nvPr/>
        </p:nvSpPr>
        <p:spPr>
          <a:xfrm>
            <a:off x="642103" y="8475555"/>
            <a:ext cx="100396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Jochen Fromm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Types and Forms of Emergence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/pdf/</a:t>
            </a:r>
            <a:r>
              <a:rPr kumimoji="0" lang="en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nlin</a:t>
            </a:r>
            <a:r>
              <a:rPr kumimoji="0" lang="e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/0506028.pdf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E72633-38AE-4E8E-AB8E-FCFC9207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84770E90-3E4C-AF87-DCA4-DE26208F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0447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Emergence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Theory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635619" y="6327681"/>
            <a:ext cx="8681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Hoel</a:t>
            </a:r>
            <a:r>
              <a:rPr kumimoji="0" lang="en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E.P.; </a:t>
            </a:r>
            <a:r>
              <a:rPr kumimoji="0" lang="en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Albantakis</a:t>
            </a:r>
            <a:r>
              <a:rPr kumimoji="0" lang="en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L.; </a:t>
            </a:r>
            <a:r>
              <a:rPr kumimoji="0" lang="en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Tononi</a:t>
            </a:r>
            <a:r>
              <a:rPr kumimoji="0" lang="en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G. Quantifying causal emergence shows that macro can beat micro. </a:t>
            </a:r>
            <a:r>
              <a:rPr kumimoji="0" lang="en" altLang="zh-CN" sz="9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Proc. Natl. Acad. Sci. USA</a:t>
            </a:r>
            <a:r>
              <a:rPr kumimoji="0" lang="en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2013</a:t>
            </a:r>
            <a:r>
              <a:rPr kumimoji="0" lang="en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9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110</a:t>
            </a:r>
            <a:r>
              <a:rPr kumimoji="0" lang="en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19790–19795.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3047E-599D-7C1E-EFF3-8E58B274E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99" y="1732598"/>
            <a:ext cx="2300621" cy="30479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852F88-F685-67D5-B120-2E14A5D03D86}"/>
              </a:ext>
            </a:extLst>
          </p:cNvPr>
          <p:cNvSpPr txBox="1"/>
          <p:nvPr/>
        </p:nvSpPr>
        <p:spPr>
          <a:xfrm>
            <a:off x="372024" y="5032454"/>
            <a:ext cx="299037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埃里克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霍尔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(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Erik </a:t>
            </a:r>
            <a:r>
              <a:rPr kumimoji="0" lang="en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Hoel</a:t>
            </a:r>
            <a:r>
              <a:rPr kumimoji="0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xingme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哥伦比亚大学的理论神经科学家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D6B916-BD9B-ECD8-77CE-3CF403220E27}"/>
              </a:ext>
            </a:extLst>
          </p:cNvPr>
          <p:cNvGrpSpPr/>
          <p:nvPr/>
        </p:nvGrpSpPr>
        <p:grpSpPr>
          <a:xfrm>
            <a:off x="3362394" y="1158242"/>
            <a:ext cx="8457582" cy="4718494"/>
            <a:chOff x="1440754" y="3102726"/>
            <a:chExt cx="7258163" cy="398924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115E6D-D572-E612-4F00-4FA0E64AF1A0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6E86DF2-EA56-60CD-DD49-CC0BA37E6736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D9A0D07-F8BF-11D8-74D8-DA599D3895D9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C1B3424-F362-AF7A-D2AF-7996B277F977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03FF409-4529-B134-67F5-40701419B80F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23E42D2-A638-FAAB-6D39-6D29912F7D73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4062D9D-9B82-2623-BF75-CC90FB6C98B7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F29AE5C-FAFA-29F1-8841-A6E1922F69F2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E0FFC32-D13E-ABA2-5BAA-0E8686005570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A49C32E-ED85-0AB3-5349-FC7557A823D0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F857B80-75C7-34DF-4BEF-FF4795AC0755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97DA6F0-2441-4DF7-662C-61FC79F4973C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10F98EAE-584E-862A-37C1-A5253C8606A2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7D651AF-738B-C509-5C29-4D1880D1B44B}"/>
                </a:ext>
              </a:extLst>
            </p:cNvPr>
            <p:cNvSpPr txBox="1"/>
            <p:nvPr/>
          </p:nvSpPr>
          <p:spPr>
            <a:xfrm>
              <a:off x="5268171" y="5634034"/>
              <a:ext cx="425303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f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9" name="上箭头 28">
              <a:extLst>
                <a:ext uri="{FF2B5EF4-FFF2-40B4-BE49-F238E27FC236}">
                  <a16:creationId xmlns:a16="http://schemas.microsoft.com/office/drawing/2014/main" id="{E1B515B2-38CD-92CA-893D-75A7282B2979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57CE4C2-2F28-53D3-ECC1-5343B7DA8EAD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8BC0E1-71AA-F78C-F31F-D071D0001B3E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16E72A-C47A-FA5F-7141-14C734487010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1D295D1-F19D-E911-08C7-30EE6E364A3B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58A804B-EE3E-CD42-DC64-2A64BEC5DFF9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FAEF691-0BF9-6369-B0AA-40FC764E2750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DDC5F2-FC7A-D5F6-9863-D12F242BC35C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FCED31A-195D-B6BE-ACE1-F744520F98F3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A7FE932-C1C9-EA42-43D6-22852F9AA53C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E0E8D06-C4A0-376F-B056-A9A1F5BD2693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0" name="上箭头 39">
              <a:extLst>
                <a:ext uri="{FF2B5EF4-FFF2-40B4-BE49-F238E27FC236}">
                  <a16:creationId xmlns:a16="http://schemas.microsoft.com/office/drawing/2014/main" id="{EC76382C-F7A3-D35E-8256-19F3756DFFD0}"/>
                </a:ext>
              </a:extLst>
            </p:cNvPr>
            <p:cNvSpPr/>
            <p:nvPr/>
          </p:nvSpPr>
          <p:spPr>
            <a:xfrm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58A41996-6558-BEB1-5EFC-EB25DE0891CC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E96771D-D016-7362-2C11-F3DA482A7664}"/>
                </a:ext>
              </a:extLst>
            </p:cNvPr>
            <p:cNvSpPr txBox="1"/>
            <p:nvPr/>
          </p:nvSpPr>
          <p:spPr>
            <a:xfrm>
              <a:off x="5307819" y="3430102"/>
              <a:ext cx="425303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F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9CB7190-D9A0-6CE1-A86F-A1D1AD6B0023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Macro-level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23B8D7F-58C4-4DDC-B570-6BCA1BD28400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Micro-level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A4C0171-A983-61B8-C98A-71503F93EEAB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Macro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4E67B22-B55A-10D9-CA7E-2DBF6005155C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Micro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800563D-C4A8-261B-2F48-20083D433BDA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909B8ED-94D8-40C1-4088-66361C2E70E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2374F58-4317-5765-1F67-964CFA15BDD7}"/>
                </a:ext>
              </a:extLst>
            </p:cNvPr>
            <p:cNvSpPr txBox="1"/>
            <p:nvPr/>
          </p:nvSpPr>
          <p:spPr>
            <a:xfrm>
              <a:off x="4715722" y="6784197"/>
              <a:ext cx="1510707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Causality: weak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D78BBD3-EBDA-3D39-BD5E-8383F967F8F8}"/>
                </a:ext>
              </a:extLst>
            </p:cNvPr>
            <p:cNvSpPr txBox="1"/>
            <p:nvPr/>
          </p:nvSpPr>
          <p:spPr>
            <a:xfrm>
              <a:off x="4726133" y="3108956"/>
              <a:ext cx="1510707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Causality: strong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0FB31876-4525-9541-FC1D-F30840516539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88B1975-8C59-4432-076C-5350D3FB80C2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Time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B9C8F37F-F3D7-3E20-49A1-8D826F5197B8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1033917-D265-F0FD-1708-17A2CAF0FEEA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Scale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58B07A-1021-317D-1A35-E3B6030C2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E97D43D-7544-35AD-FCD4-B297D3AA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6023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Markov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Dynamics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2D85818-5108-FE3A-EC42-1C70F87110C5}"/>
              </a:ext>
            </a:extLst>
          </p:cNvPr>
          <p:cNvSpPr/>
          <p:nvPr/>
        </p:nvSpPr>
        <p:spPr>
          <a:xfrm>
            <a:off x="3543228" y="1580667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000EE96-831C-27B7-D998-5244BF29B056}"/>
              </a:ext>
            </a:extLst>
          </p:cNvPr>
          <p:cNvSpPr/>
          <p:nvPr/>
        </p:nvSpPr>
        <p:spPr>
          <a:xfrm>
            <a:off x="2436454" y="2347685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9340A2-67F3-F0C7-E13F-7EDEEF8DB279}"/>
              </a:ext>
            </a:extLst>
          </p:cNvPr>
          <p:cNvSpPr/>
          <p:nvPr/>
        </p:nvSpPr>
        <p:spPr>
          <a:xfrm>
            <a:off x="3558219" y="3089835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F1645FC-DBD4-1696-442B-E5A1B1AE13E6}"/>
              </a:ext>
            </a:extLst>
          </p:cNvPr>
          <p:cNvSpPr/>
          <p:nvPr/>
        </p:nvSpPr>
        <p:spPr>
          <a:xfrm>
            <a:off x="4655368" y="2347684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503426-EC14-4233-DA6B-F5198ABEFF52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3730605" y="1970412"/>
            <a:ext cx="14991" cy="1119423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AE50798-D4D5-D262-3081-469A9ECC6D6C}"/>
              </a:ext>
            </a:extLst>
          </p:cNvPr>
          <p:cNvSpPr txBox="1"/>
          <p:nvPr/>
        </p:nvSpPr>
        <p:spPr>
          <a:xfrm>
            <a:off x="3775576" y="1218997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E3F61E-E7FE-3335-FE9B-A1C0C73CDD61}"/>
              </a:ext>
            </a:extLst>
          </p:cNvPr>
          <p:cNvSpPr txBox="1"/>
          <p:nvPr/>
        </p:nvSpPr>
        <p:spPr>
          <a:xfrm>
            <a:off x="1811604" y="2438019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B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C86AD8-3F06-C882-0319-4AFD0F8F06AD}"/>
              </a:ext>
            </a:extLst>
          </p:cNvPr>
          <p:cNvSpPr txBox="1"/>
          <p:nvPr/>
        </p:nvSpPr>
        <p:spPr>
          <a:xfrm>
            <a:off x="2933369" y="3405116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62A540-93AC-9007-D567-2A453CD636B0}"/>
              </a:ext>
            </a:extLst>
          </p:cNvPr>
          <p:cNvSpPr txBox="1"/>
          <p:nvPr/>
        </p:nvSpPr>
        <p:spPr>
          <a:xfrm>
            <a:off x="5073634" y="2327060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42123B3-A877-2DD8-0EAF-75CFCAD1E4D3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756327" y="1913335"/>
            <a:ext cx="841782" cy="491427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E6A1B77-BE0F-5B65-F8E9-6228C644126A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878092" y="2680352"/>
            <a:ext cx="832157" cy="466560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56788D9-DEF4-9733-A187-FF6C61B84FF5}"/>
              </a:ext>
            </a:extLst>
          </p:cNvPr>
          <p:cNvCxnSpPr>
            <a:cxnSpLocks/>
            <a:stCxn id="10" idx="2"/>
            <a:endCxn id="6" idx="6"/>
          </p:cNvCxnSpPr>
          <p:nvPr/>
        </p:nvCxnSpPr>
        <p:spPr>
          <a:xfrm flipH="1">
            <a:off x="2811208" y="2542557"/>
            <a:ext cx="1844160" cy="1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ACCAB3E-8330-4652-B719-713E35896366}"/>
              </a:ext>
            </a:extLst>
          </p:cNvPr>
          <p:cNvSpPr/>
          <p:nvPr/>
        </p:nvSpPr>
        <p:spPr>
          <a:xfrm>
            <a:off x="8928966" y="1621903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6746E48-AE21-9CA6-145A-9164E2D1336D}"/>
              </a:ext>
            </a:extLst>
          </p:cNvPr>
          <p:cNvSpPr/>
          <p:nvPr/>
        </p:nvSpPr>
        <p:spPr>
          <a:xfrm>
            <a:off x="7822192" y="2388921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744469-8BBD-4B36-2FA6-48D203E18F13}"/>
              </a:ext>
            </a:extLst>
          </p:cNvPr>
          <p:cNvSpPr/>
          <p:nvPr/>
        </p:nvSpPr>
        <p:spPr>
          <a:xfrm>
            <a:off x="8943957" y="3131071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4894CB-11A6-5FEC-1F64-FE56E4507904}"/>
              </a:ext>
            </a:extLst>
          </p:cNvPr>
          <p:cNvSpPr/>
          <p:nvPr/>
        </p:nvSpPr>
        <p:spPr>
          <a:xfrm>
            <a:off x="10041106" y="2388920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1264BD1-4599-BD23-10A0-7DACF3AAEAD9}"/>
              </a:ext>
            </a:extLst>
          </p:cNvPr>
          <p:cNvCxnSpPr>
            <a:cxnSpLocks/>
            <a:stCxn id="20" idx="4"/>
            <a:endCxn id="22" idx="0"/>
          </p:cNvCxnSpPr>
          <p:nvPr/>
        </p:nvCxnSpPr>
        <p:spPr>
          <a:xfrm>
            <a:off x="9116343" y="2011648"/>
            <a:ext cx="14991" cy="1119423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5B7A7A9-65D8-1409-94C9-02134059FC09}"/>
              </a:ext>
            </a:extLst>
          </p:cNvPr>
          <p:cNvSpPr txBox="1"/>
          <p:nvPr/>
        </p:nvSpPr>
        <p:spPr>
          <a:xfrm>
            <a:off x="9161314" y="1260233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06A511-557A-4B8A-2BEB-D07C78A6736C}"/>
              </a:ext>
            </a:extLst>
          </p:cNvPr>
          <p:cNvSpPr txBox="1"/>
          <p:nvPr/>
        </p:nvSpPr>
        <p:spPr>
          <a:xfrm>
            <a:off x="7197342" y="2479255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B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AAAB1-C4DE-8ED5-BED8-4D9373807DA4}"/>
              </a:ext>
            </a:extLst>
          </p:cNvPr>
          <p:cNvSpPr txBox="1"/>
          <p:nvPr/>
        </p:nvSpPr>
        <p:spPr>
          <a:xfrm>
            <a:off x="8319107" y="3446352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59497A-304D-E9D4-BA62-0257C4C6CC10}"/>
              </a:ext>
            </a:extLst>
          </p:cNvPr>
          <p:cNvSpPr txBox="1"/>
          <p:nvPr/>
        </p:nvSpPr>
        <p:spPr>
          <a:xfrm>
            <a:off x="10459372" y="2368296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D13526B-98DA-58AB-F4F8-1268E2D109CA}"/>
              </a:ext>
            </a:extLst>
          </p:cNvPr>
          <p:cNvCxnSpPr>
            <a:cxnSpLocks/>
            <a:stCxn id="20" idx="3"/>
            <a:endCxn id="21" idx="7"/>
          </p:cNvCxnSpPr>
          <p:nvPr/>
        </p:nvCxnSpPr>
        <p:spPr>
          <a:xfrm flipH="1">
            <a:off x="8142065" y="1954571"/>
            <a:ext cx="841782" cy="491427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66E9C7D-3A90-ADB0-7170-9034C9AB9B28}"/>
              </a:ext>
            </a:extLst>
          </p:cNvPr>
          <p:cNvCxnSpPr>
            <a:cxnSpLocks/>
            <a:stCxn id="21" idx="6"/>
            <a:endCxn id="20" idx="4"/>
          </p:cNvCxnSpPr>
          <p:nvPr/>
        </p:nvCxnSpPr>
        <p:spPr>
          <a:xfrm flipV="1">
            <a:off x="8196946" y="2011648"/>
            <a:ext cx="919397" cy="572146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D8FBB13-34EC-7509-8EF8-96E7672B13D9}"/>
              </a:ext>
            </a:extLst>
          </p:cNvPr>
          <p:cNvCxnSpPr>
            <a:cxnSpLocks/>
            <a:stCxn id="21" idx="5"/>
            <a:endCxn id="22" idx="2"/>
          </p:cNvCxnSpPr>
          <p:nvPr/>
        </p:nvCxnSpPr>
        <p:spPr>
          <a:xfrm>
            <a:off x="8142065" y="2721589"/>
            <a:ext cx="801892" cy="604355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56AB11FA-D782-434C-6BEB-B822B30C4267}"/>
              </a:ext>
            </a:extLst>
          </p:cNvPr>
          <p:cNvSpPr/>
          <p:nvPr/>
        </p:nvSpPr>
        <p:spPr>
          <a:xfrm rot="10800000">
            <a:off x="9116343" y="3416727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3569F4D0-D76E-1665-DF55-A3AF87254A66}"/>
              </a:ext>
            </a:extLst>
          </p:cNvPr>
          <p:cNvSpPr/>
          <p:nvPr/>
        </p:nvSpPr>
        <p:spPr>
          <a:xfrm>
            <a:off x="7427212" y="2001988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3E5B8862-91A0-0884-16FE-11984D67BABE}"/>
              </a:ext>
            </a:extLst>
          </p:cNvPr>
          <p:cNvSpPr/>
          <p:nvPr/>
        </p:nvSpPr>
        <p:spPr>
          <a:xfrm>
            <a:off x="8588607" y="1219782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CCC19427-805B-B764-54AF-9AAA9801CCA7}"/>
              </a:ext>
            </a:extLst>
          </p:cNvPr>
          <p:cNvSpPr/>
          <p:nvPr/>
        </p:nvSpPr>
        <p:spPr>
          <a:xfrm rot="1905488">
            <a:off x="9941189" y="1877083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F08AA0-177A-336B-0FF9-F0D641251C44}"/>
              </a:ext>
            </a:extLst>
          </p:cNvPr>
          <p:cNvSpPr txBox="1"/>
          <p:nvPr/>
        </p:nvSpPr>
        <p:spPr>
          <a:xfrm>
            <a:off x="2771105" y="1775539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066A18-C7AF-519B-424D-ECD49E5ACAB9}"/>
              </a:ext>
            </a:extLst>
          </p:cNvPr>
          <p:cNvSpPr txBox="1"/>
          <p:nvPr/>
        </p:nvSpPr>
        <p:spPr>
          <a:xfrm>
            <a:off x="3997848" y="2199576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8F4A8BB-116D-2F07-DB72-045F8FF6CF4D}"/>
              </a:ext>
            </a:extLst>
          </p:cNvPr>
          <p:cNvSpPr txBox="1"/>
          <p:nvPr/>
        </p:nvSpPr>
        <p:spPr>
          <a:xfrm>
            <a:off x="3277417" y="2127711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99E5904-685D-F190-9C54-1F67B754FF6C}"/>
              </a:ext>
            </a:extLst>
          </p:cNvPr>
          <p:cNvSpPr txBox="1"/>
          <p:nvPr/>
        </p:nvSpPr>
        <p:spPr>
          <a:xfrm>
            <a:off x="8383803" y="825515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A70DC0-9050-29FF-4D9F-820202B9E661}"/>
              </a:ext>
            </a:extLst>
          </p:cNvPr>
          <p:cNvSpPr txBox="1"/>
          <p:nvPr/>
        </p:nvSpPr>
        <p:spPr>
          <a:xfrm>
            <a:off x="7127649" y="1715834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69AE6BA-F0EF-13CA-15BB-CC0CA9BBA067}"/>
              </a:ext>
            </a:extLst>
          </p:cNvPr>
          <p:cNvSpPr txBox="1"/>
          <p:nvPr/>
        </p:nvSpPr>
        <p:spPr>
          <a:xfrm>
            <a:off x="9692513" y="3315631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8F9DA7-6287-C06B-7EE8-BCD5F1633489}"/>
              </a:ext>
            </a:extLst>
          </p:cNvPr>
          <p:cNvSpPr txBox="1"/>
          <p:nvPr/>
        </p:nvSpPr>
        <p:spPr>
          <a:xfrm>
            <a:off x="10153532" y="1541969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C80A3E-F97B-E655-4274-4876571EF10C}"/>
              </a:ext>
            </a:extLst>
          </p:cNvPr>
          <p:cNvSpPr txBox="1"/>
          <p:nvPr/>
        </p:nvSpPr>
        <p:spPr>
          <a:xfrm>
            <a:off x="8113972" y="1772517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6D33DC1-A5E4-0506-7008-2CCF41E77413}"/>
              </a:ext>
            </a:extLst>
          </p:cNvPr>
          <p:cNvSpPr txBox="1"/>
          <p:nvPr/>
        </p:nvSpPr>
        <p:spPr>
          <a:xfrm>
            <a:off x="7970802" y="2982963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C5AE35-0FEF-2F12-97FA-42859A6F9C7D}"/>
              </a:ext>
            </a:extLst>
          </p:cNvPr>
          <p:cNvSpPr txBox="1"/>
          <p:nvPr/>
        </p:nvSpPr>
        <p:spPr>
          <a:xfrm>
            <a:off x="8571700" y="2455314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8044739-1B48-7696-EB8D-C28D708409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819" y="4038393"/>
            <a:ext cx="3262926" cy="206301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6A469D5A-98BD-55EF-43A1-458305DDF8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6574" y="4142627"/>
            <a:ext cx="4014188" cy="193719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15274672-D799-BFC2-0A69-B62D16357DE3}"/>
              </a:ext>
            </a:extLst>
          </p:cNvPr>
          <p:cNvSpPr txBox="1"/>
          <p:nvPr/>
        </p:nvSpPr>
        <p:spPr>
          <a:xfrm>
            <a:off x="4147590" y="2969818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3C9044-2AD0-D884-E32E-556D460AA821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934A4C-C78A-A16D-D584-9021A535E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DCADB7AD-8599-5C77-2D5E-8E64D831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973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Information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635619" y="6216193"/>
            <a:ext cx="851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Hoel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E.P.; 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Albantakis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L.; 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Tononi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G. Quantifying causal emergence shows that macro can beat micro. </a:t>
            </a:r>
            <a:r>
              <a:rPr kumimoji="0" lang="en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Proc. Natl. Acad. Sci. USA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2013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110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19790–19795.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AD15085-967E-2B8A-A7FE-1A774FC1A458}"/>
              </a:ext>
            </a:extLst>
          </p:cNvPr>
          <p:cNvSpPr/>
          <p:nvPr/>
        </p:nvSpPr>
        <p:spPr>
          <a:xfrm>
            <a:off x="4678357" y="1611683"/>
            <a:ext cx="2643885" cy="1273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7339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System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modelled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by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a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Markov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rPr>
              <a:t>Chain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  <a:sym typeface="Arial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59A703D-89C9-E1CE-318F-B333F1B1A6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98800" y="2248562"/>
            <a:ext cx="1579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F00F-3DB3-4E57-2A43-56C30719C402}"/>
                  </a:ext>
                </a:extLst>
              </p:cNvPr>
              <p:cNvSpPr txBox="1"/>
              <p:nvPr/>
            </p:nvSpPr>
            <p:spPr>
              <a:xfrm>
                <a:off x="1249201" y="1676226"/>
                <a:ext cx="2751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7339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𝐷𝑜</m:t>
                      </m:r>
                      <m:r>
                        <a:rPr kumimoji="1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~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𝐼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F00F-3DB3-4E57-2A43-56C30719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201" y="1676226"/>
                <a:ext cx="275155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199817C-E1EA-7DD8-423A-779FBF84DD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22242" y="2248562"/>
            <a:ext cx="166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DD0682-B994-DE00-2C09-B56C167A36BF}"/>
                  </a:ext>
                </a:extLst>
              </p:cNvPr>
              <p:cNvSpPr txBox="1"/>
              <p:nvPr/>
            </p:nvSpPr>
            <p:spPr>
              <a:xfrm>
                <a:off x="7648430" y="1581687"/>
                <a:ext cx="311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7339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|</m:t>
                      </m:r>
                      <m:r>
                        <a:rPr kumimoji="1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𝐷𝑜</m:t>
                      </m:r>
                      <m:r>
                        <a:rPr kumimoji="1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~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𝐼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DD0682-B994-DE00-2C09-B56C167A3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30" y="1581687"/>
                <a:ext cx="311007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1F505E-61DB-A50D-DAA2-AECB0F61B2A9}"/>
                  </a:ext>
                </a:extLst>
              </p:cNvPr>
              <p:cNvSpPr txBox="1"/>
              <p:nvPr/>
            </p:nvSpPr>
            <p:spPr>
              <a:xfrm>
                <a:off x="4678357" y="3059668"/>
                <a:ext cx="2428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7339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Pr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|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𝐷𝑜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𝑡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~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𝑈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1F505E-61DB-A50D-DAA2-AECB0F61B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57" y="3059668"/>
                <a:ext cx="242893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E3EFA1-4304-17C2-077B-A05C0EEDEAFD}"/>
                  </a:ext>
                </a:extLst>
              </p:cNvPr>
              <p:cNvSpPr txBox="1"/>
              <p:nvPr/>
            </p:nvSpPr>
            <p:spPr>
              <a:xfrm>
                <a:off x="1286991" y="3926345"/>
                <a:ext cx="8635762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17339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𝐸𝐼</m:t>
                      </m:r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𝑀𝐼</m:t>
                      </m:r>
                      <m:d>
                        <m:dPr>
                          <m:ctrlP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𝑖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∈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𝑈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(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𝐼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)</m:t>
                          </m:r>
                        </m:sub>
                        <m:sup/>
                        <m:e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𝑑𝑜</m:t>
                              </m:r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𝑡</m:t>
                                  </m:r>
                                  <m:r>
                                    <a:rPr kumimoji="1" lang="en-US" altLang="zh-CN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=</m:t>
                              </m:r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𝑖</m:t>
                              </m:r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sz="1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=</m:t>
                                  </m:r>
                                  <m:r>
                                    <a:rPr kumimoji="1" lang="en-US" altLang="zh-CN" sz="1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zh-CN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𝑒</m:t>
                                      </m:r>
                                    </m:e>
                                    <m:e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𝑑𝑜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  <m:func>
                                <m:funcPr>
                                  <m:ctrlPr>
                                    <a:rPr kumimoji="1" lang="zh-CN" alt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𝑒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𝑑𝑜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))</m:t>
                                      </m:r>
                                    </m:num>
                                    <m:den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u="none" strike="noStrike" kern="120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  <a:sym typeface="Arial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𝑒</m:t>
                                      </m:r>
                                      <m:r>
                                        <a:rPr kumimoji="1" lang="en-US" altLang="zh-CN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E3EFA1-4304-17C2-077B-A05C0EED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91" y="3926345"/>
                <a:ext cx="8635762" cy="792718"/>
              </a:xfrm>
              <a:prstGeom prst="rect">
                <a:avLst/>
              </a:prstGeom>
              <a:blipFill>
                <a:blip r:embed="rId7"/>
                <a:stretch>
                  <a:fillRect t="-95238" b="-1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39A071-F010-B477-DC12-B9109EC03B74}"/>
                  </a:ext>
                </a:extLst>
              </p:cNvPr>
              <p:cNvSpPr txBox="1"/>
              <p:nvPr/>
            </p:nvSpPr>
            <p:spPr>
              <a:xfrm>
                <a:off x="1535090" y="5017417"/>
                <a:ext cx="7619069" cy="338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−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𝐻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zh-CN" sz="16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−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𝐷𝑒𝑡𝑒𝑟𝑚𝑖𝑛𝑖𝑠𝑚</m:t>
                          </m:r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log</m:t>
                              </m:r>
                              <m:r>
                                <a:rPr kumimoji="1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 </m:t>
                              </m:r>
                            </m:fName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Arial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𝐷𝑒𝑔𝑒𝑛𝑒𝑟𝑎𝑐𝑦</m:t>
                          </m:r>
                          <m: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zh-CN" alt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39A071-F010-B477-DC12-B9109EC03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090" y="5017417"/>
                <a:ext cx="7619069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BAEB317-B332-CC12-6EB4-BB4BBC30A0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E2126E33-E906-7C70-A14E-D40EA005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6508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7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635619" y="6378871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3D464D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Erik </a:t>
            </a:r>
            <a:r>
              <a:rPr kumimoji="0" lang="en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D464D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Hoel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3D464D"/>
                </a:solidFill>
                <a:effectLst/>
                <a:uLnTx/>
                <a:uFillTx/>
                <a:latin typeface="suxingme"/>
                <a:ea typeface="宋体" panose="02010600030101010101" pitchFamily="2" charset="-122"/>
                <a:cs typeface="+mn-cs"/>
              </a:rPr>
              <a:t>. “When the Map Is Better Than the Territory.” Entropy 19, no. 5 (April 26, 2017): 188. 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94DDDE-F9E5-7F48-EC6B-E4F3BBD979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39" y="1718832"/>
            <a:ext cx="5638800" cy="3132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B525AB-1D27-A5DC-1380-1BD4B3947F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4836" y="2647409"/>
            <a:ext cx="1862667" cy="948267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E7676000-F388-3E3C-CEDA-0E50FE2FBD1B}"/>
              </a:ext>
            </a:extLst>
          </p:cNvPr>
          <p:cNvSpPr/>
          <p:nvPr/>
        </p:nvSpPr>
        <p:spPr>
          <a:xfrm>
            <a:off x="6789660" y="3017505"/>
            <a:ext cx="652129" cy="301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B6B62E-3C80-28EB-F5A9-1771ED6F7FD6}"/>
              </a:ext>
            </a:extLst>
          </p:cNvPr>
          <p:cNvSpPr/>
          <p:nvPr/>
        </p:nvSpPr>
        <p:spPr>
          <a:xfrm>
            <a:off x="3520786" y="5004807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EI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" altLang="zh-C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0.55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1828BB-3DC9-289D-1D03-3F6B72D89FD4}"/>
              </a:ext>
            </a:extLst>
          </p:cNvPr>
          <p:cNvSpPr/>
          <p:nvPr/>
        </p:nvSpPr>
        <p:spPr>
          <a:xfrm>
            <a:off x="8152926" y="5004806"/>
            <a:ext cx="1391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EI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r>
              <a:rPr kumimoji="0" lang="en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B4F897-2EC4-B320-0BDE-F68FA0C06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3AC27BB2-81AB-70BA-61CC-FDBB007C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4803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Tasks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2C7DFD5-2EA2-A73E-61B6-00FCC6B52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6083"/>
            <a:ext cx="12192000" cy="66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5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922CD4E6-F017-8DB2-FC46-6B815FC9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853391"/>
            <a:ext cx="5178585" cy="40233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 directed acyclic graph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Nodes</a:t>
            </a:r>
            <a:r>
              <a:rPr lang="en-US" altLang="zh-CN" sz="2400" dirty="0"/>
              <a:t> are random variables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Edges</a:t>
            </a:r>
            <a:r>
              <a:rPr lang="en-US" altLang="zh-CN" sz="2400" dirty="0"/>
              <a:t> represent direct influence (maybe</a:t>
            </a:r>
            <a:r>
              <a:rPr lang="zh-CN" altLang="en-US" sz="2400" dirty="0"/>
              <a:t> </a:t>
            </a:r>
            <a:r>
              <a:rPr lang="en-US" altLang="zh-CN" sz="2400" dirty="0"/>
              <a:t>causal)</a:t>
            </a:r>
            <a:r>
              <a:rPr lang="zh-CN" altLang="en-US" sz="2400" dirty="0"/>
              <a:t> </a:t>
            </a:r>
            <a:r>
              <a:rPr lang="en-US" altLang="zh-CN" sz="2400" dirty="0"/>
              <a:t>between variables</a:t>
            </a:r>
          </a:p>
          <a:p>
            <a:pPr lvl="1"/>
            <a:r>
              <a:rPr lang="en-US" altLang="zh-CN" sz="2400" dirty="0"/>
              <a:t>Several </a:t>
            </a:r>
            <a:r>
              <a:rPr lang="en-US" altLang="zh-CN" sz="2400" dirty="0">
                <a:solidFill>
                  <a:srgbClr val="FF0000"/>
                </a:solidFill>
              </a:rPr>
              <a:t>conditional probability </a:t>
            </a:r>
            <a:r>
              <a:rPr lang="en-US" altLang="zh-CN" sz="2400" dirty="0"/>
              <a:t>tables</a:t>
            </a:r>
            <a:endParaRPr lang="zh-CN" altLang="en-US" sz="2400" dirty="0"/>
          </a:p>
          <a:p>
            <a:endParaRPr lang="zh-CN" altLang="en-US" sz="2800" dirty="0"/>
          </a:p>
        </p:txBody>
      </p:sp>
      <p:pic>
        <p:nvPicPr>
          <p:cNvPr id="2" name="内容占位符 9">
            <a:extLst>
              <a:ext uri="{FF2B5EF4-FFF2-40B4-BE49-F238E27FC236}">
                <a16:creationId xmlns:a16="http://schemas.microsoft.com/office/drawing/2014/main" id="{694501CB-F44F-0D04-7A98-E5A5257C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59" y="1580975"/>
            <a:ext cx="5492237" cy="43513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B158A0-3972-4FC1-45EE-899290F9885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02FCA1-A8F5-C969-C8F4-7FC4609E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0A3B0CE-8FD9-D82B-6026-E41924F3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6838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Problems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70B234E-3D78-36FE-2DAB-BC819CBD622A}"/>
              </a:ext>
            </a:extLst>
          </p:cNvPr>
          <p:cNvSpPr txBox="1"/>
          <p:nvPr/>
        </p:nvSpPr>
        <p:spPr>
          <a:xfrm>
            <a:off x="724829" y="1878876"/>
            <a:ext cx="64058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Discrete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Predefined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Coarse-graining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Strategy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Predefined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Scale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Emergence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Identification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818263-1814-DE62-A879-A550558F2B01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880EAC-85F9-7B9C-F976-69B65AA3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265210EF-3E3E-F8D1-83AA-006D0B57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9397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NIS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0ADA5CA-F10D-6035-90BE-E52EF83722A8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3713D-9C0C-4807-F19A-53B3D19AE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586331"/>
            <a:ext cx="4793121" cy="32826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D43AA7-002A-863F-3281-AE66F56F7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221" y="755494"/>
            <a:ext cx="6437321" cy="49955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CEF62F-7524-4E42-D027-5CE6C4D06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53F083F-BFEC-58CC-D7C4-32BC0822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8162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4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33D3335-F55A-B767-CD11-5E99A14A5118}"/>
              </a:ext>
            </a:extLst>
          </p:cNvPr>
          <p:cNvSpPr txBox="1">
            <a:spLocks/>
          </p:cNvSpPr>
          <p:nvPr/>
        </p:nvSpPr>
        <p:spPr>
          <a:xfrm>
            <a:off x="724829" y="1679356"/>
            <a:ext cx="10308589" cy="3958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given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stochastic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dynamical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system: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observed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time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series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BAB5B-237B-4C95-148F-9F28432D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66" y="3538072"/>
            <a:ext cx="1682843" cy="412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9DF5B3-11C5-AD34-DE4D-10E122652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066" y="2116551"/>
            <a:ext cx="1682843" cy="791080"/>
          </a:xfrm>
          <a:prstGeom prst="rect">
            <a:avLst/>
          </a:prstGeom>
        </p:spPr>
      </p:pic>
      <p:sp>
        <p:nvSpPr>
          <p:cNvPr id="2" name="下箭头 1">
            <a:extLst>
              <a:ext uri="{FF2B5EF4-FFF2-40B4-BE49-F238E27FC236}">
                <a16:creationId xmlns:a16="http://schemas.microsoft.com/office/drawing/2014/main" id="{AD770A11-2817-20E2-8D1D-5C931C972761}"/>
              </a:ext>
            </a:extLst>
          </p:cNvPr>
          <p:cNvSpPr/>
          <p:nvPr/>
        </p:nvSpPr>
        <p:spPr>
          <a:xfrm>
            <a:off x="2617203" y="4141196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5BA359-9DC4-3612-4BBA-34F453241998}"/>
                  </a:ext>
                </a:extLst>
              </p:cNvPr>
              <p:cNvSpPr txBox="1"/>
              <p:nvPr/>
            </p:nvSpPr>
            <p:spPr>
              <a:xfrm>
                <a:off x="2703422" y="4707974"/>
                <a:ext cx="247888" cy="39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 panose="02000503000000020004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 panose="02000503000000020004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Helvetica Neue Light" panose="02000503000000020004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5BA359-9DC4-3612-4BBA-34F453241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422" y="4707974"/>
                <a:ext cx="247888" cy="390107"/>
              </a:xfrm>
              <a:prstGeom prst="rect">
                <a:avLst/>
              </a:prstGeom>
              <a:blipFill>
                <a:blip r:embed="rId7"/>
                <a:stretch>
                  <a:fillRect l="-52381" t="-21875" r="-23810" b="-2812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7961962-432E-10F2-E340-1C32A80DC2E4}"/>
              </a:ext>
            </a:extLst>
          </p:cNvPr>
          <p:cNvSpPr txBox="1"/>
          <p:nvPr/>
        </p:nvSpPr>
        <p:spPr>
          <a:xfrm>
            <a:off x="294424" y="5254067"/>
            <a:ext cx="5065884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may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be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sym typeface="Helvetica Neue Light" panose="02000503000000020004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stochastic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degenerate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9339307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4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33D3335-F55A-B767-CD11-5E99A14A5118}"/>
              </a:ext>
            </a:extLst>
          </p:cNvPr>
          <p:cNvSpPr txBox="1">
            <a:spLocks/>
          </p:cNvSpPr>
          <p:nvPr/>
        </p:nvSpPr>
        <p:spPr>
          <a:xfrm>
            <a:off x="724829" y="1679356"/>
            <a:ext cx="10308589" cy="3958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given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stochastic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dynamical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system: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What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observed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time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series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BAB5B-237B-4C95-148F-9F28432D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66" y="3538072"/>
            <a:ext cx="1682843" cy="412298"/>
          </a:xfrm>
          <a:prstGeom prst="rect">
            <a:avLst/>
          </a:prstGeom>
        </p:spPr>
      </p:pic>
      <p:sp>
        <p:nvSpPr>
          <p:cNvPr id="2" name="下箭头 1">
            <a:extLst>
              <a:ext uri="{FF2B5EF4-FFF2-40B4-BE49-F238E27FC236}">
                <a16:creationId xmlns:a16="http://schemas.microsoft.com/office/drawing/2014/main" id="{AD770A11-2817-20E2-8D1D-5C931C972761}"/>
              </a:ext>
            </a:extLst>
          </p:cNvPr>
          <p:cNvSpPr/>
          <p:nvPr/>
        </p:nvSpPr>
        <p:spPr>
          <a:xfrm>
            <a:off x="2617203" y="4141196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310F80A-E1E3-4172-E6B2-91799C21EB8F}"/>
              </a:ext>
            </a:extLst>
          </p:cNvPr>
          <p:cNvSpPr/>
          <p:nvPr/>
        </p:nvSpPr>
        <p:spPr>
          <a:xfrm>
            <a:off x="5466193" y="3628199"/>
            <a:ext cx="334108" cy="232044"/>
          </a:xfrm>
          <a:prstGeom prst="right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3C7D8D-C5B8-3040-E9E3-6DF3F0FC08DA}"/>
                  </a:ext>
                </a:extLst>
              </p:cNvPr>
              <p:cNvSpPr txBox="1"/>
              <p:nvPr/>
            </p:nvSpPr>
            <p:spPr>
              <a:xfrm>
                <a:off x="4843684" y="4123322"/>
                <a:ext cx="1901033" cy="3978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Helvetica Neue Light" panose="02000503000000020004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Helvetica Neue Light" panose="02000503000000020004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Helvetica Neue Light" panose="02000503000000020004"/>
                            </a:rPr>
                            <m:t>𝑞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  <a:sym typeface="Helvetica Neue Light" panose="02000503000000020004"/>
                        </a:rPr>
                        <m:t>: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Helvetica Neue Light" panose="02000503000000020004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Helvetica Neue Light" panose="02000503000000020004"/>
                            </a:rPr>
                            <m:t>ℛ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Helvetica Neue Light" panose="02000503000000020004"/>
                            </a:rPr>
                            <m:t>𝑝</m:t>
                          </m:r>
                        </m:sup>
                      </m:sSup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Helvetica Neue Light" panose="02000503000000020004"/>
                        </a:rPr>
                        <m:t>⟶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ℛ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  <a:sym typeface="Helvetica Neue Light" panose="02000503000000020004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3C7D8D-C5B8-3040-E9E3-6DF3F0FC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84" y="4123322"/>
                <a:ext cx="1901033" cy="397866"/>
              </a:xfrm>
              <a:prstGeom prst="rect">
                <a:avLst/>
              </a:prstGeom>
              <a:blipFill>
                <a:blip r:embed="rId6"/>
                <a:stretch>
                  <a:fillRect l="-4667" r="-667" b="-21212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下箭头 13">
            <a:extLst>
              <a:ext uri="{FF2B5EF4-FFF2-40B4-BE49-F238E27FC236}">
                <a16:creationId xmlns:a16="http://schemas.microsoft.com/office/drawing/2014/main" id="{9F4EFD27-D405-879B-40BC-02801BB6AD4E}"/>
              </a:ext>
            </a:extLst>
          </p:cNvPr>
          <p:cNvSpPr/>
          <p:nvPr/>
        </p:nvSpPr>
        <p:spPr>
          <a:xfrm>
            <a:off x="9476828" y="3909979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EF760FF0-3FB8-12C0-413E-BA2DDEC173AA}"/>
              </a:ext>
            </a:extLst>
          </p:cNvPr>
          <p:cNvSpPr/>
          <p:nvPr/>
        </p:nvSpPr>
        <p:spPr>
          <a:xfrm>
            <a:off x="9478933" y="4994079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1D0FA3-97CF-A752-E59B-1260A42DD09D}"/>
                  </a:ext>
                </a:extLst>
              </p:cNvPr>
              <p:cNvSpPr txBox="1"/>
              <p:nvPr/>
            </p:nvSpPr>
            <p:spPr>
              <a:xfrm>
                <a:off x="8386075" y="5456681"/>
                <a:ext cx="2284050" cy="48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max</m:t>
                          </m:r>
                        </m:fName>
                        <m:e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𝐸𝐼</m:t>
                          </m:r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𝑞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  <a:sym typeface="Arial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1D0FA3-97CF-A752-E59B-1260A42D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075" y="5456681"/>
                <a:ext cx="2284050" cy="482953"/>
              </a:xfrm>
              <a:prstGeom prst="rect">
                <a:avLst/>
              </a:prstGeom>
              <a:blipFill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C15AE-7610-5C29-3294-68392F21EC93}"/>
                  </a:ext>
                </a:extLst>
              </p:cNvPr>
              <p:cNvSpPr txBox="1"/>
              <p:nvPr/>
            </p:nvSpPr>
            <p:spPr>
              <a:xfrm>
                <a:off x="1901302" y="2309651"/>
                <a:ext cx="158036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1" lang="en-US" altLang="zh-C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𝐱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𝐱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𝜉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C15AE-7610-5C29-3294-68392F21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302" y="2309651"/>
                <a:ext cx="1580369" cy="525913"/>
              </a:xfrm>
              <a:prstGeom prst="rect">
                <a:avLst/>
              </a:prstGeom>
              <a:blipFill>
                <a:blip r:embed="rId8"/>
                <a:stretch>
                  <a:fillRect l="-2381" t="-2326" r="-3968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F2367B8-9451-9CD1-6322-6BDDC24923A3}"/>
                  </a:ext>
                </a:extLst>
              </p:cNvPr>
              <p:cNvSpPr txBox="1"/>
              <p:nvPr/>
            </p:nvSpPr>
            <p:spPr>
              <a:xfrm>
                <a:off x="1994071" y="4651454"/>
                <a:ext cx="161448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1" lang="en-US" altLang="zh-C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𝐱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</m:acc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(</m:t>
                      </m:r>
                      <m:r>
                        <a:rPr kumimoji="1" lang="en-US" altLang="zh-C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𝐱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𝜉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F2367B8-9451-9CD1-6322-6BDDC249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71" y="4651454"/>
                <a:ext cx="1614480" cy="525913"/>
              </a:xfrm>
              <a:prstGeom prst="rect">
                <a:avLst/>
              </a:prstGeom>
              <a:blipFill>
                <a:blip r:embed="rId9"/>
                <a:stretch>
                  <a:fillRect l="-2326" t="-2381" r="-387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0D1081-3AB2-FF21-37F8-AD6F2EE8F0C1}"/>
                  </a:ext>
                </a:extLst>
              </p:cNvPr>
              <p:cNvSpPr txBox="1"/>
              <p:nvPr/>
            </p:nvSpPr>
            <p:spPr>
              <a:xfrm>
                <a:off x="7061255" y="3561828"/>
                <a:ext cx="420025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1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0D1081-3AB2-FF21-37F8-AD6F2EE8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55" y="3561828"/>
                <a:ext cx="4200252" cy="298415"/>
              </a:xfrm>
              <a:prstGeom prst="rect">
                <a:avLst/>
              </a:prstGeom>
              <a:blipFill>
                <a:blip r:embed="rId10"/>
                <a:stretch>
                  <a:fillRect l="-904" t="-4167" r="-1506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9EBD861-1BE8-A980-25FB-505C1EABA76C}"/>
                  </a:ext>
                </a:extLst>
              </p:cNvPr>
              <p:cNvSpPr txBox="1"/>
              <p:nvPr/>
            </p:nvSpPr>
            <p:spPr>
              <a:xfrm>
                <a:off x="8501857" y="4346648"/>
                <a:ext cx="18512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r>
                            <a:rPr kumimoji="1" lang="en-US" altLang="zh-C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(</m:t>
                      </m:r>
                      <m:r>
                        <a:rPr kumimoji="1" lang="en-US" altLang="zh-C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𝐲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𝜉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′)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9EBD861-1BE8-A980-25FB-505C1EAB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57" y="4346648"/>
                <a:ext cx="1851276" cy="525913"/>
              </a:xfrm>
              <a:prstGeom prst="rect">
                <a:avLst/>
              </a:prstGeom>
              <a:blipFill>
                <a:blip r:embed="rId11"/>
                <a:stretch>
                  <a:fillRect l="-2721" t="-2381" r="-408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225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Representation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823F885-24DB-D745-D543-00378782C02D}"/>
              </a:ext>
            </a:extLst>
          </p:cNvPr>
          <p:cNvGrpSpPr/>
          <p:nvPr/>
        </p:nvGrpSpPr>
        <p:grpSpPr>
          <a:xfrm>
            <a:off x="1464322" y="1121274"/>
            <a:ext cx="8457582" cy="4718494"/>
            <a:chOff x="1440754" y="3102726"/>
            <a:chExt cx="7258163" cy="398924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F737540-2CC9-6AB4-E14D-297E3AACB5D5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C8AF676-D4BB-CEF3-83AB-25065B379A18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94DADD2-4ACC-FC0D-7E1D-FD00B4C326AB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9F0133C-1454-483C-7C21-155427DCA218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13D7B59-6C13-6D01-4678-E76C8FFDEEE7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0AA1B2E-5395-DFCA-4767-0330DABB6001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953663-EB5D-4ECD-3814-DCD50B33B5EA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8FBE4CA-5D28-6C2C-19BB-7590A294D36A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919386C-316C-9B1E-5220-71290363B19D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8989E11-2282-B78D-9B68-91397F8AE122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26280B-5D2C-1FFB-55D2-DAEF94B16C71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ECE1E8C-ED13-0BF6-04F1-F3FA3BB37EC9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BBCE04A7-3085-518F-5C09-9094435F2F05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/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blipFill>
                  <a:blip r:embed="rId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上箭头 60">
              <a:extLst>
                <a:ext uri="{FF2B5EF4-FFF2-40B4-BE49-F238E27FC236}">
                  <a16:creationId xmlns:a16="http://schemas.microsoft.com/office/drawing/2014/main" id="{39166580-F111-6D99-7E40-11D1EBA67CCE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03DF501-A6B0-A2EB-4B02-40BC0E644FB7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E7F0245-02FE-157C-C6A1-C2B03D9965B1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EE3BCE8-C6DC-2ECA-5555-4ED43AE4AAF6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63B26CD-B367-03BB-1DB1-8CA58016815A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7A6EB7E-DBC6-A4AC-58AB-CE1031F1A591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DEAA82D-8F76-BB3E-754F-BE1095D0DDD8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2798FC1-BCB9-A1C7-259A-7ADA1BD2A18C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339C8E7-3BC9-B18D-41F8-9FD5D53CF8A9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49E0476-88F9-890C-9E7C-12E5B1A6D465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C936BCA-B95F-D953-6A98-BC3E9D9F1CBF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4" name="上箭头 73">
              <a:extLst>
                <a:ext uri="{FF2B5EF4-FFF2-40B4-BE49-F238E27FC236}">
                  <a16:creationId xmlns:a16="http://schemas.microsoft.com/office/drawing/2014/main" id="{D5DD384A-0A05-A15A-18F5-8D3769BFCBD2}"/>
                </a:ext>
              </a:extLst>
            </p:cNvPr>
            <p:cNvSpPr/>
            <p:nvPr/>
          </p:nvSpPr>
          <p:spPr>
            <a:xfrm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F4365531-F3D0-5CBA-50D5-0938C2ED910B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/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B888374-5773-3E2C-D43C-A2B09468C6F5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Macro-level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3DAD573-7D9C-49BB-3CA9-366C55B9DB83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Micro-level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CF34432-D237-5302-4926-D1D695124E64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Macro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B83BCA9-30F2-2AFC-CF99-FC0FBAE61BBF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Micro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99EF53A-D0D1-FFCB-1877-FA1EACF92F1D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761BF50-B5AD-09CF-80EC-04D431CB45A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0C10FB4E-9BDB-4BFB-C578-7BDA747F8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4C02D30-1FB3-0FC6-11EB-62DE552D7AF8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Time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8ED2F82-7779-E478-FD6D-5946CF06F9AE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CC4D133-7D1D-F5A2-7F7B-58F232B2721C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Scale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/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/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6469306-1C3D-234D-BF75-9AD1CBDE8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7A10F503-CCD6-CC8C-C095-46BE5C42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7743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Trivial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Solution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FD0739D-AADC-8241-BA83-981F25C47BEA}"/>
              </a:ext>
            </a:extLst>
          </p:cNvPr>
          <p:cNvGrpSpPr/>
          <p:nvPr/>
        </p:nvGrpSpPr>
        <p:grpSpPr>
          <a:xfrm>
            <a:off x="1464322" y="1121274"/>
            <a:ext cx="8457582" cy="4718494"/>
            <a:chOff x="1440754" y="3102726"/>
            <a:chExt cx="7258163" cy="39892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A595D64-93C2-DA4D-FE05-DD308C63A128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B5D60A7-932F-73C8-BB61-3CF46967E89F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D9C1773-676A-23FE-9B2C-50344A702449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EFD55B0-9E89-7D8B-E3D8-28C4FD0BF5B9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35FB61F-12B8-652D-C5A8-65A94C9D3D8E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D8252CD-78D2-71DD-FE08-1D759835DD50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C8E2F4-4906-4143-6598-07932A74F36F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D7B6E24-AC90-9194-BD85-4A26716FEFBC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5BAE9F7-EC49-768D-5BF2-C92B7BF023DB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CFACC8A-B823-2C18-1303-7178E2415F1C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7AE059D-081C-D0AD-D409-971D84B1D644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28C03B9-87A9-4620-2DAD-940DDB3F0E9C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3E16DAB4-8649-9FEE-973D-FC9F44A81ACC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49" name="上箭头 48">
              <a:extLst>
                <a:ext uri="{FF2B5EF4-FFF2-40B4-BE49-F238E27FC236}">
                  <a16:creationId xmlns:a16="http://schemas.microsoft.com/office/drawing/2014/main" id="{E47429F0-8D3C-21B0-5C25-FF63A48A5B1E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42910F-6C12-1550-4654-99C22363D910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AE5EDE2-3667-1D3D-02D2-B51659539CDE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8C48A03-4F06-9B44-F895-4AF6A6CF098A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A576E37-7FCA-3849-9DA5-DCCC3EC960F7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DF57215-016B-9D42-33DC-302C38E11050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336CA5-44F3-4183-1E1B-4C483D069EDA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9391CE1-CD8F-34FE-D4BE-F1C66DDDB4B8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33D3557-126E-B71F-800B-0E6BD5ADC986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04D8B5E-39BA-5AB2-7023-C4001633656C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CB9A166-3F43-B9C3-FF5C-EFA42B38A383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0" name="上箭头 59">
              <a:extLst>
                <a:ext uri="{FF2B5EF4-FFF2-40B4-BE49-F238E27FC236}">
                  <a16:creationId xmlns:a16="http://schemas.microsoft.com/office/drawing/2014/main" id="{CE0F8A20-8A65-0F34-F749-31DDF0288CF1}"/>
                </a:ext>
              </a:extLst>
            </p:cNvPr>
            <p:cNvSpPr/>
            <p:nvPr/>
          </p:nvSpPr>
          <p:spPr>
            <a:xfrm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7B0D2CF5-A181-B4ED-364C-848F00F3FFFA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73D9038-75E4-A77A-DD20-B23868AB9234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Macro-level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E328D09-3F88-E37C-1CB1-1FFB7F8D5826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Micro-level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EC830BD-4A56-9B39-B2C6-C24A933320D6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Macro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6204C69-DEDE-CE57-067A-6DD7C23D970E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Micro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12946BC-E195-A718-F4A1-19D0CDAD5879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728BB29-0528-2A38-3C7C-9FFEF191371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4608F9EC-CBB9-2171-F35A-CD9A00B4A79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BB1ACB0-5E0E-9AB8-1E4C-358E145EA03F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Time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8937EFEF-2272-80A0-29A8-8EC7A2921E6A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D379C5B-CC85-4CA1-DE9E-578A3483B063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Scale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8B695EF-BE49-6A02-8E19-422C596CA5AA}"/>
                  </a:ext>
                </a:extLst>
              </p:cNvPr>
              <p:cNvSpPr txBox="1"/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8B695EF-BE49-6A02-8E19-422C596CA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8FA1EA4-6DC4-293F-E1AC-437A8CDECFF1}"/>
                  </a:ext>
                </a:extLst>
              </p:cNvPr>
              <p:cNvSpPr txBox="1"/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8FA1EA4-6DC4-293F-E1AC-437A8CDEC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AC87ABBC-2E92-EC72-3635-20343914EAC8}"/>
                  </a:ext>
                </a:extLst>
              </p:cNvPr>
              <p:cNvSpPr txBox="1"/>
              <p:nvPr/>
            </p:nvSpPr>
            <p:spPr>
              <a:xfrm>
                <a:off x="5924224" y="4115312"/>
                <a:ext cx="4955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AC87ABBC-2E92-EC72-3635-20343914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24" y="4115312"/>
                <a:ext cx="495585" cy="338554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6CAA7573-4D37-FACA-2B63-5C0FA71B1821}"/>
                  </a:ext>
                </a:extLst>
              </p:cNvPr>
              <p:cNvSpPr txBox="1"/>
              <p:nvPr/>
            </p:nvSpPr>
            <p:spPr>
              <a:xfrm>
                <a:off x="5970424" y="1508495"/>
                <a:ext cx="495585" cy="404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6CAA7573-4D37-FACA-2B63-5C0FA71B1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24" y="1508495"/>
                <a:ext cx="495585" cy="404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2DA0E5D-B584-A5A7-72D8-0D149F64F0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05F3FBB7-9097-2353-CECE-92631860A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9583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Representation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823F885-24DB-D745-D543-00378782C02D}"/>
              </a:ext>
            </a:extLst>
          </p:cNvPr>
          <p:cNvGrpSpPr/>
          <p:nvPr/>
        </p:nvGrpSpPr>
        <p:grpSpPr>
          <a:xfrm>
            <a:off x="1464322" y="1121274"/>
            <a:ext cx="8457582" cy="4718494"/>
            <a:chOff x="1440754" y="3102726"/>
            <a:chExt cx="7258163" cy="398924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F737540-2CC9-6AB4-E14D-297E3AACB5D5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C8AF676-D4BB-CEF3-83AB-25065B379A18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94DADD2-4ACC-FC0D-7E1D-FD00B4C326AB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9F0133C-1454-483C-7C21-155427DCA218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13D7B59-6C13-6D01-4678-E76C8FFDEEE7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0AA1B2E-5395-DFCA-4767-0330DABB6001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953663-EB5D-4ECD-3814-DCD50B33B5EA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8FBE4CA-5D28-6C2C-19BB-7590A294D36A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919386C-316C-9B1E-5220-71290363B19D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8989E11-2282-B78D-9B68-91397F8AE122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26280B-5D2C-1FFB-55D2-DAEF94B16C71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ECE1E8C-ED13-0BF6-04F1-F3FA3BB37EC9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BBCE04A7-3085-518F-5C09-9094435F2F05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/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blipFill>
                  <a:blip r:embed="rId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上箭头 60">
              <a:extLst>
                <a:ext uri="{FF2B5EF4-FFF2-40B4-BE49-F238E27FC236}">
                  <a16:creationId xmlns:a16="http://schemas.microsoft.com/office/drawing/2014/main" id="{39166580-F111-6D99-7E40-11D1EBA67CCE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03DF501-A6B0-A2EB-4B02-40BC0E644FB7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E7F0245-02FE-157C-C6A1-C2B03D9965B1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EE3BCE8-C6DC-2ECA-5555-4ED43AE4AAF6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63B26CD-B367-03BB-1DB1-8CA58016815A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7A6EB7E-DBC6-A4AC-58AB-CE1031F1A591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DEAA82D-8F76-BB3E-754F-BE1095D0DDD8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2798FC1-BCB9-A1C7-259A-7ADA1BD2A18C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339C8E7-3BC9-B18D-41F8-9FD5D53CF8A9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49E0476-88F9-890C-9E7C-12E5B1A6D465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C936BCA-B95F-D953-6A98-BC3E9D9F1CBF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4" name="上箭头 73">
              <a:extLst>
                <a:ext uri="{FF2B5EF4-FFF2-40B4-BE49-F238E27FC236}">
                  <a16:creationId xmlns:a16="http://schemas.microsoft.com/office/drawing/2014/main" id="{D5DD384A-0A05-A15A-18F5-8D3769BFCBD2}"/>
                </a:ext>
              </a:extLst>
            </p:cNvPr>
            <p:cNvSpPr/>
            <p:nvPr/>
          </p:nvSpPr>
          <p:spPr>
            <a:xfrm rot="10800000"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F4365531-F3D0-5CBA-50D5-0938C2ED910B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/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B888374-5773-3E2C-D43C-A2B09468C6F5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Macro-level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3DAD573-7D9C-49BB-3CA9-366C55B9DB83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Dynamical Mechanism on Micro-level</a:t>
              </a:r>
              <a:endParaRPr kumimoji="1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CF34432-D237-5302-4926-D1D695124E64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Macro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B83BCA9-30F2-2AFC-CF99-FC0FBAE61BBF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Micro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99EF53A-D0D1-FFCB-1877-FA1EACF92F1D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70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De-Coarse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761BF50-B5AD-09CF-80EC-04D431CB45A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Coarse Graining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0C10FB4E-9BDB-4BFB-C578-7BDA747F8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4C02D30-1FB3-0FC6-11EB-62DE552D7AF8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Time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8ED2F82-7779-E478-FD6D-5946CF06F9AE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CC4D133-7D1D-F5A2-7F7B-58F232B2721C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Scale</a:t>
              </a:r>
              <a:endPara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/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/>
              <p:nvPr/>
            </p:nvSpPr>
            <p:spPr>
              <a:xfrm>
                <a:off x="6778305" y="3122015"/>
                <a:ext cx="1048987" cy="4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05" y="3122015"/>
                <a:ext cx="1048987" cy="436145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B61481E-70B8-4B41-DE26-71846A038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8FA7FF7C-2144-3741-CF82-F454EC0B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7579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Coarse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graining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F9C3C76-BD85-B028-999E-62BFE80BE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D9D98E8-3EA7-0CD9-AFFC-1A8D06C7C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7D82567-140A-42A5-22BA-68A8D3ECD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E942ACC-2613-47D6-080A-9C2FAF93A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1277" t="-17647" r="-23404" b="-2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0E97B1D-CCDB-656C-7DF3-96198896D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77888C1A-8927-A468-D99E-93379F92F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17021" t="-14286" r="-27660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23B016D6-261B-CCBF-973C-08BC29001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4894" r="-27660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g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C759783-3458-6538-B530-C0F4D1C49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4286" t="-5769" r="-26190" b="-5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rPr>
              <a:t>s.t.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F7DB98-89B9-436D-BDD9-B4BE74A3D33E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14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33D41E-7369-3814-136A-F79122FC43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5460205C-5F4C-DCAA-1C07-BEC9BD91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6352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Coarse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graining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l="-2564" b="-28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l="-7692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5641" t="-19355" r="-48718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20513" t="-16129" r="-51282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7949" r="-53846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g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7647" t="-6667" r="-558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rPr>
              <a:t>s.t.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A209-8848-91F5-4BD3-3CC6F95274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0909" y="1422013"/>
            <a:ext cx="3033330" cy="1273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15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BCF71C-B9A5-68BB-7290-F58C1E0B3C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25" name="Picture 5" descr="Z:\e\建院\logo\uplogo copy.png">
            <a:extLst>
              <a:ext uri="{FF2B5EF4-FFF2-40B4-BE49-F238E27FC236}">
                <a16:creationId xmlns:a16="http://schemas.microsoft.com/office/drawing/2014/main" id="{B9173308-3800-FFDC-4ED6-E9ECF77F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2124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Coarse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graining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l="-2564" b="-28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l="-7692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5641" t="-19355" r="-48718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20513" t="-16129" r="-51282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7949" r="-53846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g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7647" t="-6667" r="-558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12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626" name="Picture 2" descr="Entropy 25 00026 g001">
            <a:extLst>
              <a:ext uri="{FF2B5EF4-FFF2-40B4-BE49-F238E27FC236}">
                <a16:creationId xmlns:a16="http://schemas.microsoft.com/office/drawing/2014/main" id="{887A74C8-2EF3-0965-2672-C97E5154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2" y="1230706"/>
            <a:ext cx="5377573" cy="428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C3CF40-0BCB-9B03-8004-B78A41757D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23C65471-0151-189A-0727-22DC6188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11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9">
            <a:extLst>
              <a:ext uri="{FF2B5EF4-FFF2-40B4-BE49-F238E27FC236}">
                <a16:creationId xmlns:a16="http://schemas.microsoft.com/office/drawing/2014/main" id="{694501CB-F44F-0D04-7A98-E5A5257C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59" y="1580975"/>
            <a:ext cx="5492237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56FD2D2F-4F44-49FB-43AB-6DA20A5AC59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757511" y="5000026"/>
                <a:ext cx="5851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56FD2D2F-4F44-49FB-43AB-6DA20A5AC59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511" y="5000026"/>
                <a:ext cx="5851445" cy="276999"/>
              </a:xfrm>
              <a:prstGeom prst="rect">
                <a:avLst/>
              </a:prstGeom>
              <a:blipFill>
                <a:blip r:embed="rId6"/>
                <a:stretch>
                  <a:fillRect l="-2597" t="-39130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685F58E-84E8-CB67-A521-9F79D8CCF7BC}"/>
              </a:ext>
            </a:extLst>
          </p:cNvPr>
          <p:cNvSpPr txBox="1"/>
          <p:nvPr/>
        </p:nvSpPr>
        <p:spPr>
          <a:xfrm>
            <a:off x="724829" y="5692601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贝叶斯网络是描述性的，它不做任何因果假设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25FB43-4BC4-B10C-1E85-F4CCCE5E8D5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F53879-44CC-EC24-5935-F45F7291C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C9748029-1148-3523-92FD-69534359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8149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Coarse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graining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l="-2564" b="-28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l="-7692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5641" t="-19355" r="-48718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20513" t="-16129" r="-51282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7949" r="-53846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宋体" panose="02010600030101010101" pitchFamily="2" charset="-122"/>
                  <a:cs typeface="Arial"/>
                  <a:sym typeface="Arial"/>
                </a:rPr>
                <a:t>g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宋体" panose="02010600030101010101" pitchFamily="2" charset="-122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7647" t="-6667" r="-558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12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626" name="Picture 2" descr="Entropy 25 00026 g001">
            <a:extLst>
              <a:ext uri="{FF2B5EF4-FFF2-40B4-BE49-F238E27FC236}">
                <a16:creationId xmlns:a16="http://schemas.microsoft.com/office/drawing/2014/main" id="{887A74C8-2EF3-0965-2672-C97E5154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2" y="1230706"/>
            <a:ext cx="5377573" cy="428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AFE76B4-0806-0698-F638-4C0BE9F93C49}"/>
              </a:ext>
            </a:extLst>
          </p:cNvPr>
          <p:cNvSpPr/>
          <p:nvPr/>
        </p:nvSpPr>
        <p:spPr>
          <a:xfrm>
            <a:off x="1018952" y="1167219"/>
            <a:ext cx="10560389" cy="4322110"/>
          </a:xfrm>
          <a:prstGeom prst="round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B9C3BC-9915-9386-29D1-F333CE05934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460" y="2209349"/>
            <a:ext cx="7000363" cy="24795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01D7663-FD48-1CD3-0A7A-B762A1469D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23" name="Picture 5" descr="Z:\e\建院\logo\uplogo copy.png">
            <a:extLst>
              <a:ext uri="{FF2B5EF4-FFF2-40B4-BE49-F238E27FC236}">
                <a16:creationId xmlns:a16="http://schemas.microsoft.com/office/drawing/2014/main" id="{99A66C83-4836-330E-A157-B4C38545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5522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Coarse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graining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rPr>
              <a:t>s.t.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A209-8848-91F5-4BD3-3CC6F952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909" y="1422013"/>
            <a:ext cx="3033330" cy="1273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6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EF3CB3-53DA-0BE5-E7C6-EC5E30D96C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89" y="1082800"/>
            <a:ext cx="6181204" cy="48091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64E334-DC4E-FFDA-D154-F3DF9C6FC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798DC7A5-6DA6-8397-C3F9-5F4379C1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2791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Coarse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graining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  <a:sym typeface="Arial"/>
              </a:rPr>
              <a:t>s.t.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A209-8848-91F5-4BD3-3CC6F952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909" y="1422013"/>
            <a:ext cx="3033330" cy="1273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6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EF3CB3-53DA-0BE5-E7C6-EC5E30D96C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89" y="1082800"/>
            <a:ext cx="6181204" cy="4809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6BCEF8D-E0CE-6264-EE5B-A0F10A51FB3B}"/>
                  </a:ext>
                </a:extLst>
              </p:cNvPr>
              <p:cNvSpPr/>
              <p:nvPr/>
            </p:nvSpPr>
            <p:spPr>
              <a:xfrm>
                <a:off x="6382506" y="1422013"/>
                <a:ext cx="5070089" cy="4234508"/>
              </a:xfrm>
              <a:prstGeom prst="roundRect">
                <a:avLst/>
              </a:prstGeom>
              <a:solidFill>
                <a:schemeClr val="accent1">
                  <a:alpha val="8958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Reweighting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Variational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Inequality: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𝐼</m:t>
                    </m:r>
                    <m:d>
                      <m:d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;</m:t>
                        </m:r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𝐻</m:t>
                    </m:r>
                    <m:d>
                      <m:d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</m:d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𝐻</m:t>
                    </m:r>
                    <m:d>
                      <m:d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𝐻</m:t>
                    </m:r>
                    <m:d>
                      <m:dPr>
                        <m:ctrlP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𝑀𝑆𝐸</m:t>
                    </m:r>
                  </m:oMath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6BCEF8D-E0CE-6264-EE5B-A0F10A51F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06" y="1422013"/>
                <a:ext cx="5070089" cy="423450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3A2A1F1-2756-F756-081B-DFB48D6B62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5657B169-D9F7-233D-6DC0-4F14FCBC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8928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B0A2A27-7D5D-B6A9-A58F-9419B4F9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70" y="1942874"/>
            <a:ext cx="1929639" cy="11862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804A8B-AC43-F709-C095-93C816C9B52D}"/>
              </a:ext>
            </a:extLst>
          </p:cNvPr>
          <p:cNvSpPr txBox="1"/>
          <p:nvPr/>
        </p:nvSpPr>
        <p:spPr>
          <a:xfrm>
            <a:off x="145516" y="1629004"/>
            <a:ext cx="26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Macro-dynamics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54888E-FA46-556E-7896-20FD7947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54" y="3751199"/>
            <a:ext cx="1691203" cy="10396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6A0C79-552D-49D4-A568-887020EE81C3}"/>
              </a:ext>
            </a:extLst>
          </p:cNvPr>
          <p:cNvSpPr txBox="1"/>
          <p:nvPr/>
        </p:nvSpPr>
        <p:spPr>
          <a:xfrm>
            <a:off x="145516" y="3309969"/>
            <a:ext cx="227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Measurement(micro):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894EFC-2B2E-99D0-9F67-0A1FC70339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17" y="989886"/>
            <a:ext cx="2955232" cy="22184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E285C5-1E1C-C39B-0F50-0EC3CE51FF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98" y="977127"/>
            <a:ext cx="2995274" cy="22184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ADA09B-5C72-2C46-6876-29963EBDFA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692" y="964368"/>
            <a:ext cx="2955232" cy="22439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C5DBDC-7F3C-554D-A5BA-190E2946AC0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17" y="3319715"/>
            <a:ext cx="2955232" cy="22102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F58594-49C8-D323-ED61-F5CDBE4A850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98" y="3233111"/>
            <a:ext cx="2954241" cy="22968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CF4E1A-F6D0-FD8C-E8D9-A2E1F6A3784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552" y="3183614"/>
            <a:ext cx="3042865" cy="229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C435F7-058A-6099-3DCD-58EB5DF593F5}"/>
                  </a:ext>
                </a:extLst>
              </p:cNvPr>
              <p:cNvSpPr txBox="1"/>
              <p:nvPr/>
            </p:nvSpPr>
            <p:spPr>
              <a:xfrm>
                <a:off x="724829" y="5126397"/>
                <a:ext cx="14103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𝐱</m:t>
                      </m:r>
                      <m:r>
                        <a:rPr kumimoji="1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C435F7-058A-6099-3DCD-58EB5DF5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29" y="5126397"/>
                <a:ext cx="1410392" cy="369332"/>
              </a:xfrm>
              <a:prstGeom prst="rect">
                <a:avLst/>
              </a:prstGeom>
              <a:blipFill>
                <a:blip r:embed="rId12"/>
                <a:stretch>
                  <a:fillRect l="-6306" r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F18A3DE-19B5-92B2-E6DE-ABD7002AB343}"/>
              </a:ext>
            </a:extLst>
          </p:cNvPr>
          <p:cNvSpPr txBox="1"/>
          <p:nvPr/>
        </p:nvSpPr>
        <p:spPr>
          <a:xfrm>
            <a:off x="635619" y="6398732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13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1AEF19-BAF6-F1CF-8900-2A6BF23E4A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FFF89566-9299-D6B6-2E0A-E9FFD4FC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436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685D564-37A4-5CB0-EA0A-37AF6C33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59" y="1442855"/>
            <a:ext cx="4343400" cy="227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9C4D3E-A22A-3752-7EA1-03E12F9A3A2C}"/>
                  </a:ext>
                </a:extLst>
              </p:cNvPr>
              <p:cNvSpPr txBox="1"/>
              <p:nvPr/>
            </p:nvSpPr>
            <p:spPr>
              <a:xfrm>
                <a:off x="1190008" y="4959230"/>
                <a:ext cx="2787161" cy="10161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 panose="020005030000000200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 panose="02000503000000020004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zh-CN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9C4D3E-A22A-3752-7EA1-03E12F9A3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08" y="4959230"/>
                <a:ext cx="2787161" cy="1016112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下箭头 9">
            <a:extLst>
              <a:ext uri="{FF2B5EF4-FFF2-40B4-BE49-F238E27FC236}">
                <a16:creationId xmlns:a16="http://schemas.microsoft.com/office/drawing/2014/main" id="{1CEDE2A2-3DA3-ABEA-F394-8D9F4768C488}"/>
              </a:ext>
            </a:extLst>
          </p:cNvPr>
          <p:cNvSpPr/>
          <p:nvPr/>
        </p:nvSpPr>
        <p:spPr>
          <a:xfrm>
            <a:off x="2382820" y="4034140"/>
            <a:ext cx="401538" cy="597877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900CAD-1B30-DC64-24DC-1CFD112C5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915" y="240041"/>
            <a:ext cx="6660614" cy="56381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910-1A80-6658-DCA9-E73DB877BFE8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7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79BEA-C254-D13F-492C-F253EF213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65A1AC2B-CA68-24C3-5D67-FE06E5F1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4210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910-1A80-6658-DCA9-E73DB877BFE8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Neural Information Squeezer for Causal Emergence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Entropy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2023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kumimoji="0" lang="en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r>
            <a:r>
              <a:rPr kumimoji="0" lang="en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(1), 26; </a:t>
            </a:r>
            <a:r>
              <a:rPr kumimoji="0" lang="en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F567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https://doi.org/10.3390/e25010026</a:t>
            </a:r>
            <a:endParaRPr kumimoji="0" lang="en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3A34A7-2D3B-B575-8014-558FD8973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89" y="993614"/>
            <a:ext cx="6573232" cy="2523852"/>
          </a:xfrm>
          <a:prstGeom prst="rect">
            <a:avLst/>
          </a:prstGeom>
        </p:spPr>
      </p:pic>
      <p:sp>
        <p:nvSpPr>
          <p:cNvPr id="3" name="下箭头 2">
            <a:extLst>
              <a:ext uri="{FF2B5EF4-FFF2-40B4-BE49-F238E27FC236}">
                <a16:creationId xmlns:a16="http://schemas.microsoft.com/office/drawing/2014/main" id="{B7DB5CFC-DADC-2CE7-BDBF-05C28C167B52}"/>
              </a:ext>
            </a:extLst>
          </p:cNvPr>
          <p:cNvSpPr/>
          <p:nvPr/>
        </p:nvSpPr>
        <p:spPr>
          <a:xfrm>
            <a:off x="2941955" y="3477712"/>
            <a:ext cx="36927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  <a:sym typeface="Helvetica Neue Light" panose="02000503000000020004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2841C99-136F-7524-92B0-E619AF1F35E8}"/>
              </a:ext>
            </a:extLst>
          </p:cNvPr>
          <p:cNvSpPr/>
          <p:nvPr/>
        </p:nvSpPr>
        <p:spPr>
          <a:xfrm>
            <a:off x="843813" y="3999943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0F97293-E6A2-FF72-10D3-1456921F2ECD}"/>
              </a:ext>
            </a:extLst>
          </p:cNvPr>
          <p:cNvSpPr/>
          <p:nvPr/>
        </p:nvSpPr>
        <p:spPr>
          <a:xfrm>
            <a:off x="2068268" y="3999943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0A0599-549D-281F-6C61-999BB059B825}"/>
              </a:ext>
            </a:extLst>
          </p:cNvPr>
          <p:cNvSpPr/>
          <p:nvPr/>
        </p:nvSpPr>
        <p:spPr>
          <a:xfrm>
            <a:off x="843813" y="5305854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619BF43-F55C-EA73-7DDE-A6F012113B39}"/>
              </a:ext>
            </a:extLst>
          </p:cNvPr>
          <p:cNvSpPr/>
          <p:nvPr/>
        </p:nvSpPr>
        <p:spPr>
          <a:xfrm>
            <a:off x="2068268" y="5347895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55353D-DD33-2B65-D936-D2B8705D888E}"/>
              </a:ext>
            </a:extLst>
          </p:cNvPr>
          <p:cNvCxnSpPr>
            <a:stCxn id="4" idx="5"/>
            <a:endCxn id="14" idx="1"/>
          </p:cNvCxnSpPr>
          <p:nvPr/>
        </p:nvCxnSpPr>
        <p:spPr>
          <a:xfrm>
            <a:off x="1148832" y="4331875"/>
            <a:ext cx="971769" cy="10729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2B430C5-4B73-3B4B-F3B2-478B8BEA5C28}"/>
              </a:ext>
            </a:extLst>
          </p:cNvPr>
          <p:cNvCxnSpPr>
            <a:cxnSpLocks/>
            <a:stCxn id="4" idx="4"/>
            <a:endCxn id="13" idx="0"/>
          </p:cNvCxnSpPr>
          <p:nvPr/>
        </p:nvCxnSpPr>
        <p:spPr>
          <a:xfrm>
            <a:off x="1022489" y="4388826"/>
            <a:ext cx="0" cy="9170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01C32AF-5339-5B6C-53CE-FF3ADF18539D}"/>
              </a:ext>
            </a:extLst>
          </p:cNvPr>
          <p:cNvCxnSpPr>
            <a:cxnSpLocks/>
            <a:stCxn id="5" idx="4"/>
            <a:endCxn id="14" idx="0"/>
          </p:cNvCxnSpPr>
          <p:nvPr/>
        </p:nvCxnSpPr>
        <p:spPr>
          <a:xfrm>
            <a:off x="2246944" y="4388826"/>
            <a:ext cx="0" cy="959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3F9D85C-2E03-4F9E-F93C-46780263FB49}"/>
              </a:ext>
            </a:extLst>
          </p:cNvPr>
          <p:cNvCxnSpPr>
            <a:cxnSpLocks/>
            <a:stCxn id="13" idx="7"/>
            <a:endCxn id="5" idx="3"/>
          </p:cNvCxnSpPr>
          <p:nvPr/>
        </p:nvCxnSpPr>
        <p:spPr>
          <a:xfrm flipV="1">
            <a:off x="1148832" y="4331875"/>
            <a:ext cx="971769" cy="10309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62368BD-7A6E-C4F1-84B8-AC68767271D5}"/>
              </a:ext>
            </a:extLst>
          </p:cNvPr>
          <p:cNvSpPr/>
          <p:nvPr/>
        </p:nvSpPr>
        <p:spPr>
          <a:xfrm>
            <a:off x="721431" y="3697520"/>
            <a:ext cx="1828800" cy="2205795"/>
          </a:xfrm>
          <a:prstGeom prst="round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9BC0E9C0-4DF6-DDF3-093B-1387E7440F14}"/>
                  </a:ext>
                </a:extLst>
              </p:cNvPr>
              <p:cNvSpPr/>
              <p:nvPr/>
            </p:nvSpPr>
            <p:spPr>
              <a:xfrm>
                <a:off x="843813" y="3866431"/>
                <a:ext cx="1581807" cy="635471"/>
              </a:xfrm>
              <a:prstGeom prst="roundRect">
                <a:avLst/>
              </a:prstGeom>
              <a:solidFill>
                <a:schemeClr val="bg1">
                  <a:alpha val="6179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9BC0E9C0-4DF6-DDF3-093B-1387E7440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3" y="3866431"/>
                <a:ext cx="1581807" cy="63547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FBF6EFE0-BDD8-C8CB-1144-E313A4A20AEB}"/>
                  </a:ext>
                </a:extLst>
              </p:cNvPr>
              <p:cNvSpPr/>
              <p:nvPr/>
            </p:nvSpPr>
            <p:spPr>
              <a:xfrm>
                <a:off x="843813" y="5188033"/>
                <a:ext cx="1581807" cy="635471"/>
              </a:xfrm>
              <a:prstGeom prst="roundRect">
                <a:avLst/>
              </a:prstGeom>
              <a:solidFill>
                <a:schemeClr val="bg1">
                  <a:alpha val="6179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FBF6EFE0-BDD8-C8CB-1144-E313A4A20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3" y="5188033"/>
                <a:ext cx="1581807" cy="635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上下箭头 21">
            <a:extLst>
              <a:ext uri="{FF2B5EF4-FFF2-40B4-BE49-F238E27FC236}">
                <a16:creationId xmlns:a16="http://schemas.microsoft.com/office/drawing/2014/main" id="{F330B2BE-0347-A512-1F02-654A22778BEC}"/>
              </a:ext>
            </a:extLst>
          </p:cNvPr>
          <p:cNvSpPr/>
          <p:nvPr/>
        </p:nvSpPr>
        <p:spPr>
          <a:xfrm>
            <a:off x="1475385" y="4489364"/>
            <a:ext cx="254643" cy="686131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F0FA0A8-A983-1945-4F00-50670FE04066}"/>
              </a:ext>
            </a:extLst>
          </p:cNvPr>
          <p:cNvGraphicFramePr>
            <a:graphicFrameLocks noGrp="1"/>
          </p:cNvGraphicFramePr>
          <p:nvPr/>
        </p:nvGraphicFramePr>
        <p:xfrm>
          <a:off x="3621248" y="4343723"/>
          <a:ext cx="3807573" cy="13627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9191">
                  <a:extLst>
                    <a:ext uri="{9D8B030D-6E8A-4147-A177-3AD203B41FA5}">
                      <a16:colId xmlns:a16="http://schemas.microsoft.com/office/drawing/2014/main" val="91412849"/>
                    </a:ext>
                  </a:extLst>
                </a:gridCol>
                <a:gridCol w="1269191">
                  <a:extLst>
                    <a:ext uri="{9D8B030D-6E8A-4147-A177-3AD203B41FA5}">
                      <a16:colId xmlns:a16="http://schemas.microsoft.com/office/drawing/2014/main" val="3030142513"/>
                    </a:ext>
                  </a:extLst>
                </a:gridCol>
                <a:gridCol w="1269191">
                  <a:extLst>
                    <a:ext uri="{9D8B030D-6E8A-4147-A177-3AD203B41FA5}">
                      <a16:colId xmlns:a16="http://schemas.microsoft.com/office/drawing/2014/main" val="592273937"/>
                    </a:ext>
                  </a:extLst>
                </a:gridCol>
              </a:tblGrid>
              <a:tr h="45424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t-1\t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off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525661"/>
                  </a:ext>
                </a:extLst>
              </a:tr>
              <a:tr h="45424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off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0.81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0.19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832448"/>
                  </a:ext>
                </a:extLst>
              </a:tr>
              <a:tr h="45424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89895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5802DAC-A94C-F215-A67F-6D2BBB823F7C}"/>
              </a:ext>
            </a:extLst>
          </p:cNvPr>
          <p:cNvSpPr txBox="1"/>
          <p:nvPr/>
        </p:nvSpPr>
        <p:spPr>
          <a:xfrm>
            <a:off x="3621248" y="3913507"/>
            <a:ext cx="226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Macro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mechanisms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52A8BDD-5A83-5935-C445-B0001D8DA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498" y="1892489"/>
            <a:ext cx="4364157" cy="32830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97BB2B-84B7-583A-B406-E11677F78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0" name="Picture 5" descr="Z:\e\建院\logo\uplogo copy.png">
            <a:extLst>
              <a:ext uri="{FF2B5EF4-FFF2-40B4-BE49-F238E27FC236}">
                <a16:creationId xmlns:a16="http://schemas.microsoft.com/office/drawing/2014/main" id="{7C32D906-CA14-D141-AE0E-2731AD426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2269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Results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62368BD-7A6E-C4F1-84B8-AC68767271D5}"/>
              </a:ext>
            </a:extLst>
          </p:cNvPr>
          <p:cNvSpPr/>
          <p:nvPr/>
        </p:nvSpPr>
        <p:spPr>
          <a:xfrm>
            <a:off x="721431" y="3697520"/>
            <a:ext cx="1828800" cy="2205795"/>
          </a:xfrm>
          <a:prstGeom prst="round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9AC1E1-1BC4-B6C7-7A21-5E68096F8DB5}"/>
              </a:ext>
            </a:extLst>
          </p:cNvPr>
          <p:cNvSpPr/>
          <p:nvPr/>
        </p:nvSpPr>
        <p:spPr>
          <a:xfrm>
            <a:off x="612659" y="4301002"/>
            <a:ext cx="1173823" cy="19495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AFA09B-DDA2-7631-0DD9-A9638DEF2B84}"/>
              </a:ext>
            </a:extLst>
          </p:cNvPr>
          <p:cNvSpPr/>
          <p:nvPr/>
        </p:nvSpPr>
        <p:spPr>
          <a:xfrm>
            <a:off x="2327541" y="4301002"/>
            <a:ext cx="1095515" cy="19495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BE2202-2C54-5647-2E64-0CDA28EE4825}"/>
              </a:ext>
            </a:extLst>
          </p:cNvPr>
          <p:cNvSpPr txBox="1"/>
          <p:nvPr/>
        </p:nvSpPr>
        <p:spPr>
          <a:xfrm>
            <a:off x="956992" y="4383654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CC720E-7D69-0BD5-7989-0E677256C5E0}"/>
              </a:ext>
            </a:extLst>
          </p:cNvPr>
          <p:cNvSpPr txBox="1"/>
          <p:nvPr/>
        </p:nvSpPr>
        <p:spPr>
          <a:xfrm>
            <a:off x="956992" y="4845349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441D2A-8E37-B3B4-3C48-7FD40C657A3D}"/>
              </a:ext>
            </a:extLst>
          </p:cNvPr>
          <p:cNvSpPr txBox="1"/>
          <p:nvPr/>
        </p:nvSpPr>
        <p:spPr>
          <a:xfrm>
            <a:off x="956992" y="5363265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8DC903-037B-3519-C27F-B0E3D1F8299E}"/>
              </a:ext>
            </a:extLst>
          </p:cNvPr>
          <p:cNvSpPr txBox="1"/>
          <p:nvPr/>
        </p:nvSpPr>
        <p:spPr>
          <a:xfrm>
            <a:off x="995396" y="5881181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31F6C2-6C71-4213-7518-CB5AF3077E81}"/>
              </a:ext>
            </a:extLst>
          </p:cNvPr>
          <p:cNvSpPr txBox="1"/>
          <p:nvPr/>
        </p:nvSpPr>
        <p:spPr>
          <a:xfrm>
            <a:off x="2633471" y="4845349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off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54E368-EBFD-0F2F-1F2B-51941B7D1342}"/>
              </a:ext>
            </a:extLst>
          </p:cNvPr>
          <p:cNvSpPr txBox="1"/>
          <p:nvPr/>
        </p:nvSpPr>
        <p:spPr>
          <a:xfrm>
            <a:off x="2633471" y="5415002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F8DAF66-85FB-09EB-E437-C7CFABB2E61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419979" y="4568320"/>
            <a:ext cx="1206888" cy="27702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AF75E10-55C0-252F-D47E-E7DE93371B50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1419979" y="5030015"/>
            <a:ext cx="1213492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27E1F38-A0CC-049D-D638-C1029762F83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419979" y="5178599"/>
            <a:ext cx="1213492" cy="36933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54DB9AE-BE3E-6B82-B4B5-4D7E10BA893D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1458383" y="5599668"/>
            <a:ext cx="1175088" cy="46617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1C685E-B874-C9DC-2F62-CDCDC2572C93}"/>
              </a:ext>
            </a:extLst>
          </p:cNvPr>
          <p:cNvSpPr txBox="1"/>
          <p:nvPr/>
        </p:nvSpPr>
        <p:spPr>
          <a:xfrm>
            <a:off x="1560043" y="6394883"/>
            <a:ext cx="163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状态粗粒化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97BD040-0BEB-42DD-EE6D-7D26A1C57BEF}"/>
              </a:ext>
            </a:extLst>
          </p:cNvPr>
          <p:cNvSpPr/>
          <p:nvPr/>
        </p:nvSpPr>
        <p:spPr>
          <a:xfrm>
            <a:off x="1319542" y="2075108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0B83105-9560-C7C9-5418-419EC2557D0E}"/>
              </a:ext>
            </a:extLst>
          </p:cNvPr>
          <p:cNvSpPr/>
          <p:nvPr/>
        </p:nvSpPr>
        <p:spPr>
          <a:xfrm>
            <a:off x="2543997" y="2075108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487B580-6421-EE2D-AFBD-BB2044F11C3A}"/>
              </a:ext>
            </a:extLst>
          </p:cNvPr>
          <p:cNvSpPr/>
          <p:nvPr/>
        </p:nvSpPr>
        <p:spPr>
          <a:xfrm>
            <a:off x="1319542" y="3381019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B6B300F-A0B7-A5CF-4317-BEF849125BDA}"/>
              </a:ext>
            </a:extLst>
          </p:cNvPr>
          <p:cNvSpPr/>
          <p:nvPr/>
        </p:nvSpPr>
        <p:spPr>
          <a:xfrm>
            <a:off x="2543997" y="3423060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A7D5CAE-C2AF-A020-895F-C76BA884ECD1}"/>
              </a:ext>
            </a:extLst>
          </p:cNvPr>
          <p:cNvCxnSpPr>
            <a:stCxn id="35" idx="5"/>
            <a:endCxn id="38" idx="1"/>
          </p:cNvCxnSpPr>
          <p:nvPr/>
        </p:nvCxnSpPr>
        <p:spPr>
          <a:xfrm>
            <a:off x="1624561" y="2407040"/>
            <a:ext cx="971769" cy="107297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61C3ACA-7786-E71B-1E1F-516E7E6A9C10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>
            <a:off x="1498218" y="2463991"/>
            <a:ext cx="0" cy="9170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6B7D209-EDA7-6F70-6D83-9628D984D0D0}"/>
              </a:ext>
            </a:extLst>
          </p:cNvPr>
          <p:cNvCxnSpPr>
            <a:cxnSpLocks/>
            <a:stCxn id="36" idx="4"/>
            <a:endCxn id="38" idx="0"/>
          </p:cNvCxnSpPr>
          <p:nvPr/>
        </p:nvCxnSpPr>
        <p:spPr>
          <a:xfrm>
            <a:off x="2722673" y="2463991"/>
            <a:ext cx="0" cy="9590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E5FC0D-3F72-909B-BB27-DFF1EF20D1B2}"/>
              </a:ext>
            </a:extLst>
          </p:cNvPr>
          <p:cNvCxnSpPr>
            <a:cxnSpLocks/>
            <a:stCxn id="37" idx="7"/>
            <a:endCxn id="36" idx="3"/>
          </p:cNvCxnSpPr>
          <p:nvPr/>
        </p:nvCxnSpPr>
        <p:spPr>
          <a:xfrm flipV="1">
            <a:off x="1624561" y="2407040"/>
            <a:ext cx="971769" cy="103093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1C7AC60-CEA8-0DDE-6F6E-34840B731B2E}"/>
              </a:ext>
            </a:extLst>
          </p:cNvPr>
          <p:cNvSpPr/>
          <p:nvPr/>
        </p:nvSpPr>
        <p:spPr>
          <a:xfrm>
            <a:off x="1197160" y="1772685"/>
            <a:ext cx="1828800" cy="2205795"/>
          </a:xfrm>
          <a:prstGeom prst="roundRect">
            <a:avLst/>
          </a:prstGeom>
          <a:solidFill>
            <a:sysClr val="window" lastClr="FFFFFF">
              <a:alpha val="7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11F688DC-2DB6-3F43-6163-AC96CBA82A90}"/>
                  </a:ext>
                </a:extLst>
              </p:cNvPr>
              <p:cNvSpPr/>
              <p:nvPr/>
            </p:nvSpPr>
            <p:spPr>
              <a:xfrm>
                <a:off x="1319542" y="1941596"/>
                <a:ext cx="1581807" cy="635471"/>
              </a:xfrm>
              <a:prstGeom prst="roundRect">
                <a:avLst/>
              </a:prstGeom>
              <a:solidFill>
                <a:sysClr val="window" lastClr="FFFFFF">
                  <a:alpha val="61794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</m:oMath>
                  </m:oMathPara>
                </a14:m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11F688DC-2DB6-3F43-6163-AC96CBA82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2" y="1941596"/>
                <a:ext cx="1581807" cy="6354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D24F7EFD-7307-5837-4DAA-1642BE6A890B}"/>
                  </a:ext>
                </a:extLst>
              </p:cNvPr>
              <p:cNvSpPr/>
              <p:nvPr/>
            </p:nvSpPr>
            <p:spPr>
              <a:xfrm>
                <a:off x="1319542" y="3263198"/>
                <a:ext cx="1581807" cy="635471"/>
              </a:xfrm>
              <a:prstGeom prst="roundRect">
                <a:avLst/>
              </a:prstGeom>
              <a:solidFill>
                <a:sysClr val="window" lastClr="FFFFFF">
                  <a:alpha val="61794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</m:oMath>
                  </m:oMathPara>
                </a14:m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D24F7EFD-7307-5837-4DAA-1642BE6A8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2" y="3263198"/>
                <a:ext cx="1581807" cy="6354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上下箭头 45">
            <a:extLst>
              <a:ext uri="{FF2B5EF4-FFF2-40B4-BE49-F238E27FC236}">
                <a16:creationId xmlns:a16="http://schemas.microsoft.com/office/drawing/2014/main" id="{307ED060-D211-1F1F-30B3-32F05B81F6F9}"/>
              </a:ext>
            </a:extLst>
          </p:cNvPr>
          <p:cNvSpPr/>
          <p:nvPr/>
        </p:nvSpPr>
        <p:spPr>
          <a:xfrm>
            <a:off x="1951114" y="2564529"/>
            <a:ext cx="254643" cy="686131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AB0C02C-5517-9EBF-F50B-864EDCAA3E9D}"/>
              </a:ext>
            </a:extLst>
          </p:cNvPr>
          <p:cNvSpPr txBox="1"/>
          <p:nvPr/>
        </p:nvSpPr>
        <p:spPr>
          <a:xfrm>
            <a:off x="1498218" y="1446409"/>
            <a:ext cx="163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节点分组归并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072F75B-FC6E-5F4D-3C4B-2E4C8F42A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0" y="1082800"/>
            <a:ext cx="6896051" cy="54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157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Compare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CRL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2FE103E-E991-378D-CCBB-160CF6A8CA62}"/>
              </a:ext>
            </a:extLst>
          </p:cNvPr>
          <p:cNvGrpSpPr/>
          <p:nvPr/>
        </p:nvGrpSpPr>
        <p:grpSpPr>
          <a:xfrm>
            <a:off x="574304" y="1679188"/>
            <a:ext cx="11043392" cy="3870953"/>
            <a:chOff x="948714" y="1666029"/>
            <a:chExt cx="7936341" cy="259224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6446A0E-4490-AF4B-A047-D7CE3AAF5554}"/>
                </a:ext>
              </a:extLst>
            </p:cNvPr>
            <p:cNvSpPr/>
            <p:nvPr/>
          </p:nvSpPr>
          <p:spPr>
            <a:xfrm>
              <a:off x="1270578" y="3117995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BE0F9A9-B46B-EA1C-A38C-16AE8B28BE66}"/>
                </a:ext>
              </a:extLst>
            </p:cNvPr>
            <p:cNvSpPr/>
            <p:nvPr/>
          </p:nvSpPr>
          <p:spPr>
            <a:xfrm>
              <a:off x="1074635" y="367225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4A11033-7DE7-C9F8-2E7E-3C3623C5EC08}"/>
                </a:ext>
              </a:extLst>
            </p:cNvPr>
            <p:cNvSpPr/>
            <p:nvPr/>
          </p:nvSpPr>
          <p:spPr>
            <a:xfrm>
              <a:off x="1353299" y="3546167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AF0EE9-9FC9-6D6B-817C-7D80AA0BA981}"/>
                </a:ext>
              </a:extLst>
            </p:cNvPr>
            <p:cNvSpPr/>
            <p:nvPr/>
          </p:nvSpPr>
          <p:spPr>
            <a:xfrm>
              <a:off x="2112406" y="372305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ACCC59A-96F2-CD6F-81B6-C355AE63329B}"/>
                </a:ext>
              </a:extLst>
            </p:cNvPr>
            <p:cNvSpPr/>
            <p:nvPr/>
          </p:nvSpPr>
          <p:spPr>
            <a:xfrm>
              <a:off x="2112406" y="403511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1B923A1-96AF-CB34-6A62-52843DFA1CB7}"/>
                </a:ext>
              </a:extLst>
            </p:cNvPr>
            <p:cNvSpPr/>
            <p:nvPr/>
          </p:nvSpPr>
          <p:spPr>
            <a:xfrm>
              <a:off x="1849677" y="382465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EB8E003-1D04-80FD-8704-1322871F5D01}"/>
                </a:ext>
              </a:extLst>
            </p:cNvPr>
            <p:cNvSpPr/>
            <p:nvPr/>
          </p:nvSpPr>
          <p:spPr>
            <a:xfrm>
              <a:off x="948714" y="3006646"/>
              <a:ext cx="656771" cy="895350"/>
            </a:xfrm>
            <a:prstGeom prst="ellipse">
              <a:avLst/>
            </a:prstGeom>
            <a:solidFill>
              <a:srgbClr val="FFFF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467FA7-0C6E-69F2-C15D-164914D49283}"/>
                </a:ext>
              </a:extLst>
            </p:cNvPr>
            <p:cNvSpPr/>
            <p:nvPr/>
          </p:nvSpPr>
          <p:spPr>
            <a:xfrm>
              <a:off x="1777105" y="3569170"/>
              <a:ext cx="656771" cy="689103"/>
            </a:xfrm>
            <a:prstGeom prst="ellipse">
              <a:avLst/>
            </a:prstGeom>
            <a:solidFill>
              <a:srgbClr val="FF00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F6A9776-E033-B4F9-B2DA-28456A13416D}"/>
                </a:ext>
              </a:extLst>
            </p:cNvPr>
            <p:cNvSpPr/>
            <p:nvPr/>
          </p:nvSpPr>
          <p:spPr>
            <a:xfrm>
              <a:off x="2769177" y="314598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8089E5F-1922-671C-090F-C9F034F308F2}"/>
                </a:ext>
              </a:extLst>
            </p:cNvPr>
            <p:cNvSpPr/>
            <p:nvPr/>
          </p:nvSpPr>
          <p:spPr>
            <a:xfrm>
              <a:off x="2769177" y="3458043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693EC86-B579-5964-8C20-3F424764AECF}"/>
                </a:ext>
              </a:extLst>
            </p:cNvPr>
            <p:cNvSpPr/>
            <p:nvPr/>
          </p:nvSpPr>
          <p:spPr>
            <a:xfrm>
              <a:off x="2506448" y="324758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8F82F0E-C308-20F1-439A-6992E8FDCE7A}"/>
                </a:ext>
              </a:extLst>
            </p:cNvPr>
            <p:cNvSpPr/>
            <p:nvPr/>
          </p:nvSpPr>
          <p:spPr>
            <a:xfrm>
              <a:off x="2433876" y="2992097"/>
              <a:ext cx="656771" cy="689103"/>
            </a:xfrm>
            <a:prstGeom prst="ellipse">
              <a:avLst/>
            </a:prstGeom>
            <a:solidFill>
              <a:srgbClr val="92D05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EF85F75-02F5-4BDC-86A8-120C3F2AFAC2}"/>
                </a:ext>
              </a:extLst>
            </p:cNvPr>
            <p:cNvSpPr/>
            <p:nvPr/>
          </p:nvSpPr>
          <p:spPr>
            <a:xfrm>
              <a:off x="1336079" y="1778059"/>
              <a:ext cx="269406" cy="28541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FEB098C-EE6F-2A34-A329-84331E5B3D10}"/>
                </a:ext>
              </a:extLst>
            </p:cNvPr>
            <p:cNvSpPr/>
            <p:nvPr/>
          </p:nvSpPr>
          <p:spPr>
            <a:xfrm>
              <a:off x="1849678" y="2306231"/>
              <a:ext cx="254000" cy="265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99A4012-D635-707C-37BB-7AEE18C9AFDD}"/>
                </a:ext>
              </a:extLst>
            </p:cNvPr>
            <p:cNvSpPr/>
            <p:nvPr/>
          </p:nvSpPr>
          <p:spPr>
            <a:xfrm>
              <a:off x="2433876" y="1825656"/>
              <a:ext cx="269406" cy="28541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0040E36-EFCD-D8DB-4921-DD928B6B5084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1605485" y="1920764"/>
              <a:ext cx="828391" cy="4759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BD978718-5743-2E5F-8B2F-1251E5B52E80}"/>
                </a:ext>
              </a:extLst>
            </p:cNvPr>
            <p:cNvCxnSpPr>
              <a:cxnSpLocks/>
              <a:stCxn id="24" idx="3"/>
              <a:endCxn id="23" idx="7"/>
            </p:cNvCxnSpPr>
            <p:nvPr/>
          </p:nvCxnSpPr>
          <p:spPr>
            <a:xfrm flipH="1">
              <a:off x="2066481" y="2069269"/>
              <a:ext cx="406849" cy="2758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8123B2F-AE48-A4C6-297C-BCA923DA4A78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566031" y="2021672"/>
              <a:ext cx="320844" cy="3234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4F6DD69D-6EAA-F4BF-0D6A-5DDC7DA313B3}"/>
                </a:ext>
              </a:extLst>
            </p:cNvPr>
            <p:cNvSpPr/>
            <p:nvPr/>
          </p:nvSpPr>
          <p:spPr>
            <a:xfrm>
              <a:off x="1048063" y="2037398"/>
              <a:ext cx="336782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F65588C5-A621-6E72-49BD-7BEF96064767}"/>
                </a:ext>
              </a:extLst>
            </p:cNvPr>
            <p:cNvSpPr/>
            <p:nvPr/>
          </p:nvSpPr>
          <p:spPr>
            <a:xfrm flipH="1">
              <a:off x="2675121" y="2063469"/>
              <a:ext cx="395555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8544D8D8-3714-3A2C-121E-670CBBED6EAF}"/>
                </a:ext>
              </a:extLst>
            </p:cNvPr>
            <p:cNvSpPr/>
            <p:nvPr/>
          </p:nvSpPr>
          <p:spPr>
            <a:xfrm>
              <a:off x="1936858" y="2571750"/>
              <a:ext cx="57962" cy="1012299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A1267C9-59FF-A6F1-CD76-892EEAD82BAA}"/>
                </a:ext>
              </a:extLst>
            </p:cNvPr>
            <p:cNvSpPr/>
            <p:nvPr/>
          </p:nvSpPr>
          <p:spPr>
            <a:xfrm>
              <a:off x="5474253" y="3005965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7AC905A-4333-1779-B87E-1EB52B0EE06C}"/>
                </a:ext>
              </a:extLst>
            </p:cNvPr>
            <p:cNvSpPr/>
            <p:nvPr/>
          </p:nvSpPr>
          <p:spPr>
            <a:xfrm>
              <a:off x="5278310" y="356022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D8CBD91-AA2C-C42B-A10C-50FF61DC4F21}"/>
                </a:ext>
              </a:extLst>
            </p:cNvPr>
            <p:cNvSpPr/>
            <p:nvPr/>
          </p:nvSpPr>
          <p:spPr>
            <a:xfrm>
              <a:off x="5556974" y="3434137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F13D377-4463-DAD2-66D9-00DC1CC2B86D}"/>
                </a:ext>
              </a:extLst>
            </p:cNvPr>
            <p:cNvSpPr/>
            <p:nvPr/>
          </p:nvSpPr>
          <p:spPr>
            <a:xfrm>
              <a:off x="6316081" y="361102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AEC48F8-8273-FD0B-C896-AA924B48F4D6}"/>
                </a:ext>
              </a:extLst>
            </p:cNvPr>
            <p:cNvSpPr/>
            <p:nvPr/>
          </p:nvSpPr>
          <p:spPr>
            <a:xfrm>
              <a:off x="6316081" y="392308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96AFB71-5F9E-7DBB-F248-5F666CCC92F0}"/>
                </a:ext>
              </a:extLst>
            </p:cNvPr>
            <p:cNvSpPr/>
            <p:nvPr/>
          </p:nvSpPr>
          <p:spPr>
            <a:xfrm>
              <a:off x="6053352" y="371262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1237E3F-BE93-30D0-A473-EEDA46759AD1}"/>
                </a:ext>
              </a:extLst>
            </p:cNvPr>
            <p:cNvSpPr/>
            <p:nvPr/>
          </p:nvSpPr>
          <p:spPr>
            <a:xfrm>
              <a:off x="5152389" y="2894616"/>
              <a:ext cx="656771" cy="895350"/>
            </a:xfrm>
            <a:prstGeom prst="ellipse">
              <a:avLst/>
            </a:prstGeom>
            <a:solidFill>
              <a:srgbClr val="FFFF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480D56-E6D8-BE0B-6F40-DDA3E3962192}"/>
                </a:ext>
              </a:extLst>
            </p:cNvPr>
            <p:cNvSpPr/>
            <p:nvPr/>
          </p:nvSpPr>
          <p:spPr>
            <a:xfrm>
              <a:off x="5980780" y="3457140"/>
              <a:ext cx="656771" cy="689103"/>
            </a:xfrm>
            <a:prstGeom prst="ellipse">
              <a:avLst/>
            </a:prstGeom>
            <a:solidFill>
              <a:srgbClr val="FF00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9C4C706-567A-CFAD-5EC9-46D3C3D761FD}"/>
                </a:ext>
              </a:extLst>
            </p:cNvPr>
            <p:cNvSpPr/>
            <p:nvPr/>
          </p:nvSpPr>
          <p:spPr>
            <a:xfrm>
              <a:off x="6972852" y="303395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3988BB5-7A01-04BB-BB0B-241744557DC4}"/>
                </a:ext>
              </a:extLst>
            </p:cNvPr>
            <p:cNvSpPr/>
            <p:nvPr/>
          </p:nvSpPr>
          <p:spPr>
            <a:xfrm>
              <a:off x="6972852" y="3346013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5788718-E5D2-9CCC-FA55-4D5AF4208A01}"/>
                </a:ext>
              </a:extLst>
            </p:cNvPr>
            <p:cNvSpPr/>
            <p:nvPr/>
          </p:nvSpPr>
          <p:spPr>
            <a:xfrm>
              <a:off x="6710123" y="313555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2B377A2-7691-8719-259D-9576A94640F4}"/>
                </a:ext>
              </a:extLst>
            </p:cNvPr>
            <p:cNvSpPr/>
            <p:nvPr/>
          </p:nvSpPr>
          <p:spPr>
            <a:xfrm>
              <a:off x="6637551" y="2880067"/>
              <a:ext cx="656771" cy="689103"/>
            </a:xfrm>
            <a:prstGeom prst="ellipse">
              <a:avLst/>
            </a:prstGeom>
            <a:solidFill>
              <a:srgbClr val="92D05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0B1C3A7-014A-A16C-F2C1-0D6710C6A13C}"/>
                </a:ext>
              </a:extLst>
            </p:cNvPr>
            <p:cNvSpPr/>
            <p:nvPr/>
          </p:nvSpPr>
          <p:spPr>
            <a:xfrm>
              <a:off x="5539754" y="1666029"/>
              <a:ext cx="269406" cy="28541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4F95734-CBA0-FB2B-DDBF-8D7B48F023ED}"/>
                </a:ext>
              </a:extLst>
            </p:cNvPr>
            <p:cNvSpPr/>
            <p:nvPr/>
          </p:nvSpPr>
          <p:spPr>
            <a:xfrm>
              <a:off x="6053353" y="2194201"/>
              <a:ext cx="254000" cy="265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0E5F747-1722-1C20-D9CD-94DBA736555A}"/>
                </a:ext>
              </a:extLst>
            </p:cNvPr>
            <p:cNvSpPr/>
            <p:nvPr/>
          </p:nvSpPr>
          <p:spPr>
            <a:xfrm>
              <a:off x="6637551" y="1713626"/>
              <a:ext cx="269406" cy="28541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C76B2DC4-2742-7D79-8196-AC2437E52245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09160" y="1808734"/>
              <a:ext cx="828391" cy="47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DD89DA4-8916-5B4C-E795-CDE8B2AA1B44}"/>
                </a:ext>
              </a:extLst>
            </p:cNvPr>
            <p:cNvCxnSpPr>
              <a:cxnSpLocks/>
              <a:stCxn id="45" idx="3"/>
              <a:endCxn id="44" idx="7"/>
            </p:cNvCxnSpPr>
            <p:nvPr/>
          </p:nvCxnSpPr>
          <p:spPr>
            <a:xfrm flipH="1">
              <a:off x="6270156" y="1957239"/>
              <a:ext cx="406849" cy="275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BBAE366E-33CB-5E76-E4FC-AA54CA718FB4}"/>
                </a:ext>
              </a:extLst>
            </p:cNvPr>
            <p:cNvCxnSpPr>
              <a:cxnSpLocks/>
              <a:stCxn id="43" idx="5"/>
              <a:endCxn id="44" idx="1"/>
            </p:cNvCxnSpPr>
            <p:nvPr/>
          </p:nvCxnSpPr>
          <p:spPr>
            <a:xfrm>
              <a:off x="5769706" y="1909642"/>
              <a:ext cx="320844" cy="323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1E139F85-AFE4-3418-2877-00DAE0EE9090}"/>
                </a:ext>
              </a:extLst>
            </p:cNvPr>
            <p:cNvSpPr/>
            <p:nvPr/>
          </p:nvSpPr>
          <p:spPr>
            <a:xfrm>
              <a:off x="5251738" y="1925368"/>
              <a:ext cx="336782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任意形状 49">
              <a:extLst>
                <a:ext uri="{FF2B5EF4-FFF2-40B4-BE49-F238E27FC236}">
                  <a16:creationId xmlns:a16="http://schemas.microsoft.com/office/drawing/2014/main" id="{CD6A0A8C-65F6-1C27-6568-A55011BD5B48}"/>
                </a:ext>
              </a:extLst>
            </p:cNvPr>
            <p:cNvSpPr/>
            <p:nvPr/>
          </p:nvSpPr>
          <p:spPr>
            <a:xfrm flipH="1">
              <a:off x="6878796" y="1951439"/>
              <a:ext cx="395555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任意形状 50">
              <a:extLst>
                <a:ext uri="{FF2B5EF4-FFF2-40B4-BE49-F238E27FC236}">
                  <a16:creationId xmlns:a16="http://schemas.microsoft.com/office/drawing/2014/main" id="{A043D446-9879-8411-51CE-006ABC6B891E}"/>
                </a:ext>
              </a:extLst>
            </p:cNvPr>
            <p:cNvSpPr/>
            <p:nvPr/>
          </p:nvSpPr>
          <p:spPr>
            <a:xfrm>
              <a:off x="6140533" y="2459720"/>
              <a:ext cx="57962" cy="1012299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007FC14-0348-BBF8-D1D4-275BABDE00B2}"/>
                </a:ext>
              </a:extLst>
            </p:cNvPr>
            <p:cNvSpPr txBox="1"/>
            <p:nvPr/>
          </p:nvSpPr>
          <p:spPr>
            <a:xfrm>
              <a:off x="7361945" y="1668066"/>
              <a:ext cx="10681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Latent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Causal</a:t>
              </a: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Variables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824C430-8234-18C6-789A-2EB977117A1D}"/>
                </a:ext>
              </a:extLst>
            </p:cNvPr>
            <p:cNvSpPr txBox="1"/>
            <p:nvPr/>
          </p:nvSpPr>
          <p:spPr>
            <a:xfrm>
              <a:off x="7545384" y="3456554"/>
              <a:ext cx="133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Observables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866E75E-A9D8-A7D7-2869-AB4B4BE5E69B}"/>
                </a:ext>
              </a:extLst>
            </p:cNvPr>
            <p:cNvSpPr txBox="1"/>
            <p:nvPr/>
          </p:nvSpPr>
          <p:spPr>
            <a:xfrm>
              <a:off x="3216568" y="3268324"/>
              <a:ext cx="133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Microstate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2C5A969-2FC1-3C4B-B545-3F46DC90F599}"/>
                </a:ext>
              </a:extLst>
            </p:cNvPr>
            <p:cNvSpPr txBox="1"/>
            <p:nvPr/>
          </p:nvSpPr>
          <p:spPr>
            <a:xfrm>
              <a:off x="3077722" y="1795920"/>
              <a:ext cx="133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Macrostate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E5445DA-C728-79B7-CFB1-6DEC83B6169C}"/>
                </a:ext>
              </a:extLst>
            </p:cNvPr>
            <p:cNvSpPr txBox="1"/>
            <p:nvPr/>
          </p:nvSpPr>
          <p:spPr>
            <a:xfrm>
              <a:off x="1147207" y="2682204"/>
              <a:ext cx="1378399" cy="17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Coarse-graining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1E3F4F-76BD-6375-C520-054BF802B29A}"/>
                </a:ext>
              </a:extLst>
            </p:cNvPr>
            <p:cNvSpPr txBox="1"/>
            <p:nvPr/>
          </p:nvSpPr>
          <p:spPr>
            <a:xfrm>
              <a:off x="4551991" y="2404957"/>
              <a:ext cx="761082" cy="17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Generate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51454605-2419-AA5E-C82D-EDB5460D5DB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7150160" y="1307939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5824A11-EA42-85E9-B9FB-888EBB30F948}"/>
              </a:ext>
            </a:extLst>
          </p:cNvPr>
          <p:cNvCxnSpPr>
            <a:cxnSpLocks/>
          </p:cNvCxnSpPr>
          <p:nvPr/>
        </p:nvCxnSpPr>
        <p:spPr>
          <a:xfrm>
            <a:off x="7855142" y="2130655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79FC3613-7583-0E9F-48A1-2F540B008D27}"/>
              </a:ext>
            </a:extLst>
          </p:cNvPr>
          <p:cNvCxnSpPr>
            <a:cxnSpLocks/>
          </p:cNvCxnSpPr>
          <p:nvPr/>
        </p:nvCxnSpPr>
        <p:spPr>
          <a:xfrm>
            <a:off x="8711162" y="1379015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793B4A2-2190-3473-2396-6C1312907D45}"/>
              </a:ext>
            </a:extLst>
          </p:cNvPr>
          <p:cNvSpPr txBox="1"/>
          <p:nvPr/>
        </p:nvSpPr>
        <p:spPr>
          <a:xfrm>
            <a:off x="6647295" y="1216460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E42E8B7-B062-B490-2809-61C4EB2876FD}"/>
              </a:ext>
            </a:extLst>
          </p:cNvPr>
          <p:cNvSpPr txBox="1"/>
          <p:nvPr/>
        </p:nvSpPr>
        <p:spPr>
          <a:xfrm>
            <a:off x="7828676" y="2028303"/>
            <a:ext cx="5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A9EA909-701D-056B-2850-D384BF74F306}"/>
              </a:ext>
            </a:extLst>
          </p:cNvPr>
          <p:cNvSpPr txBox="1"/>
          <p:nvPr/>
        </p:nvSpPr>
        <p:spPr>
          <a:xfrm>
            <a:off x="8759534" y="1242157"/>
            <a:ext cx="5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55A3B1D-8D15-0939-048A-53C434784AD6}"/>
              </a:ext>
            </a:extLst>
          </p:cNvPr>
          <p:cNvCxnSpPr>
            <a:cxnSpLocks/>
          </p:cNvCxnSpPr>
          <p:nvPr/>
        </p:nvCxnSpPr>
        <p:spPr>
          <a:xfrm>
            <a:off x="2291075" y="4424451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C9B6698-5204-E1A2-C216-C8725105B9AF}"/>
              </a:ext>
            </a:extLst>
          </p:cNvPr>
          <p:cNvSpPr txBox="1"/>
          <p:nvPr/>
        </p:nvSpPr>
        <p:spPr>
          <a:xfrm>
            <a:off x="2274301" y="4378862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B65B0C68-398C-5896-8459-3457FDC1564B}"/>
              </a:ext>
            </a:extLst>
          </p:cNvPr>
          <p:cNvCxnSpPr>
            <a:cxnSpLocks/>
          </p:cNvCxnSpPr>
          <p:nvPr/>
        </p:nvCxnSpPr>
        <p:spPr>
          <a:xfrm>
            <a:off x="1920369" y="4533346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2C6306C-7006-B83A-95F9-217689DC2E25}"/>
              </a:ext>
            </a:extLst>
          </p:cNvPr>
          <p:cNvSpPr txBox="1"/>
          <p:nvPr/>
        </p:nvSpPr>
        <p:spPr>
          <a:xfrm>
            <a:off x="1498626" y="4373713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E7CFD0F-98BC-6077-84B6-ED7A6CFB00EA}"/>
              </a:ext>
            </a:extLst>
          </p:cNvPr>
          <p:cNvCxnSpPr>
            <a:cxnSpLocks/>
          </p:cNvCxnSpPr>
          <p:nvPr/>
        </p:nvCxnSpPr>
        <p:spPr>
          <a:xfrm flipH="1">
            <a:off x="2291083" y="4956139"/>
            <a:ext cx="22659" cy="3022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14836CD9-44E3-A931-4D24-D18FB0DB3101}"/>
              </a:ext>
            </a:extLst>
          </p:cNvPr>
          <p:cNvSpPr txBox="1"/>
          <p:nvPr/>
        </p:nvSpPr>
        <p:spPr>
          <a:xfrm>
            <a:off x="2506230" y="5472407"/>
            <a:ext cx="5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r>
              <a:rPr kumimoji="1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4A2BE36-7F77-0383-219D-7336F5E6C688}"/>
              </a:ext>
            </a:extLst>
          </p:cNvPr>
          <p:cNvSpPr txBox="1"/>
          <p:nvPr/>
        </p:nvSpPr>
        <p:spPr>
          <a:xfrm>
            <a:off x="1207380" y="1298263"/>
            <a:ext cx="22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Emergence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A89F5BCE-249E-97B3-C4EC-C9B26F051D45}"/>
              </a:ext>
            </a:extLst>
          </p:cNvPr>
          <p:cNvCxnSpPr/>
          <p:nvPr/>
        </p:nvCxnSpPr>
        <p:spPr>
          <a:xfrm flipV="1">
            <a:off x="1989630" y="4864703"/>
            <a:ext cx="203948" cy="98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A69B10D-949E-E59D-B82F-60F297CC4470}"/>
              </a:ext>
            </a:extLst>
          </p:cNvPr>
          <p:cNvCxnSpPr>
            <a:cxnSpLocks/>
          </p:cNvCxnSpPr>
          <p:nvPr/>
        </p:nvCxnSpPr>
        <p:spPr>
          <a:xfrm flipH="1">
            <a:off x="2395544" y="5351863"/>
            <a:ext cx="581050" cy="9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698DEB67-F1D7-0B25-6C16-AF71DA3E12A0}"/>
              </a:ext>
            </a:extLst>
          </p:cNvPr>
          <p:cNvCxnSpPr>
            <a:cxnSpLocks/>
          </p:cNvCxnSpPr>
          <p:nvPr/>
        </p:nvCxnSpPr>
        <p:spPr>
          <a:xfrm flipH="1" flipV="1">
            <a:off x="2012748" y="5098036"/>
            <a:ext cx="210571" cy="192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6FE91875-B08D-63D6-CDBE-88A959A69D11}"/>
              </a:ext>
            </a:extLst>
          </p:cNvPr>
          <p:cNvCxnSpPr>
            <a:cxnSpLocks/>
          </p:cNvCxnSpPr>
          <p:nvPr/>
        </p:nvCxnSpPr>
        <p:spPr>
          <a:xfrm flipH="1" flipV="1">
            <a:off x="930332" y="4838543"/>
            <a:ext cx="927554" cy="1829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FB58BFF3-04AB-3B07-6611-D33754936EE8}"/>
              </a:ext>
            </a:extLst>
          </p:cNvPr>
          <p:cNvCxnSpPr>
            <a:cxnSpLocks/>
          </p:cNvCxnSpPr>
          <p:nvPr/>
        </p:nvCxnSpPr>
        <p:spPr>
          <a:xfrm flipV="1">
            <a:off x="866219" y="4063750"/>
            <a:ext cx="256941" cy="6336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9B4AF0DE-2092-A6B3-35B6-F219C5911959}"/>
              </a:ext>
            </a:extLst>
          </p:cNvPr>
          <p:cNvCxnSpPr>
            <a:cxnSpLocks/>
          </p:cNvCxnSpPr>
          <p:nvPr/>
        </p:nvCxnSpPr>
        <p:spPr>
          <a:xfrm flipH="1" flipV="1">
            <a:off x="1300760" y="4659676"/>
            <a:ext cx="569378" cy="3415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16B8ACED-2CB3-63DC-9789-F37DAB0E32BB}"/>
              </a:ext>
            </a:extLst>
          </p:cNvPr>
          <p:cNvCxnSpPr>
            <a:cxnSpLocks/>
          </p:cNvCxnSpPr>
          <p:nvPr/>
        </p:nvCxnSpPr>
        <p:spPr>
          <a:xfrm flipH="1">
            <a:off x="3207843" y="4090559"/>
            <a:ext cx="22659" cy="3022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A8AF4775-5312-269D-3CB0-8FA4F8C767A4}"/>
              </a:ext>
            </a:extLst>
          </p:cNvPr>
          <p:cNvCxnSpPr>
            <a:cxnSpLocks/>
          </p:cNvCxnSpPr>
          <p:nvPr/>
        </p:nvCxnSpPr>
        <p:spPr>
          <a:xfrm>
            <a:off x="2918149" y="4215971"/>
            <a:ext cx="217709" cy="23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80BEC7DB-2893-6D0E-0A6F-6446DEF239C1}"/>
              </a:ext>
            </a:extLst>
          </p:cNvPr>
          <p:cNvCxnSpPr>
            <a:cxnSpLocks/>
          </p:cNvCxnSpPr>
          <p:nvPr/>
        </p:nvCxnSpPr>
        <p:spPr>
          <a:xfrm flipH="1">
            <a:off x="2932254" y="3997385"/>
            <a:ext cx="171663" cy="1167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CF9F9D3-192D-F3E8-F82D-3775FA5D6F8C}"/>
              </a:ext>
            </a:extLst>
          </p:cNvPr>
          <p:cNvCxnSpPr>
            <a:cxnSpLocks/>
          </p:cNvCxnSpPr>
          <p:nvPr/>
        </p:nvCxnSpPr>
        <p:spPr>
          <a:xfrm flipH="1">
            <a:off x="2393859" y="4537164"/>
            <a:ext cx="757953" cy="7534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EA86956-1D7F-55FB-4253-B272C1D45040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D87159-088D-14D2-706C-81674C77F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9" name="Picture 5" descr="Z:\e\建院\logo\uplogo copy.png">
            <a:extLst>
              <a:ext uri="{FF2B5EF4-FFF2-40B4-BE49-F238E27FC236}">
                <a16:creationId xmlns:a16="http://schemas.microsoft.com/office/drawing/2014/main" id="{794AE312-A916-D661-C4E3-26304E71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7695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Summary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Hierarchy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of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of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PC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algorithm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353C61-528D-4187-3F49-FEA8536EDA82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720A39-2C78-58DE-E3CD-193CDBAE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22980602-741C-F7A6-04FC-7C8723E1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605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166956" y="3370315"/>
                <a:ext cx="8443535" cy="444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PA</m:t>
                        </m:r>
                        <m:d>
                          <m:dPr>
                            <m:ctrlP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956" y="3370315"/>
                <a:ext cx="8443535" cy="444674"/>
              </a:xfrm>
              <a:prstGeom prst="rect">
                <a:avLst/>
              </a:prstGeom>
              <a:blipFill>
                <a:blip r:embed="rId5"/>
                <a:stretch>
                  <a:fillRect l="-2853" t="-194444" b="-2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CD18A523-FEFB-6C59-014E-DF0C349AADE2}"/>
              </a:ext>
            </a:extLst>
          </p:cNvPr>
          <p:cNvSpPr txBox="1">
            <a:spLocks/>
          </p:cNvSpPr>
          <p:nvPr/>
        </p:nvSpPr>
        <p:spPr>
          <a:xfrm>
            <a:off x="2166956" y="2424165"/>
            <a:ext cx="10515600" cy="9461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In general: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80F496-21DF-93A3-2D22-54E42997869A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FEE703-CA5D-64D5-8A6A-56762CAD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B98FF288-D1A6-88FA-F03F-FBA820C4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46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2096" y="2199142"/>
                <a:ext cx="8443535" cy="444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PA</m:t>
                        </m:r>
                        <m:d>
                          <m:dPr>
                            <m:ctrlP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2096" y="2199142"/>
                <a:ext cx="8443535" cy="444674"/>
              </a:xfrm>
              <a:prstGeom prst="rect">
                <a:avLst/>
              </a:prstGeom>
              <a:blipFill>
                <a:blip r:embed="rId5"/>
                <a:stretch>
                  <a:fillRect l="-2853" t="-194444" b="-2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CD18A523-FEFB-6C59-014E-DF0C349AADE2}"/>
              </a:ext>
            </a:extLst>
          </p:cNvPr>
          <p:cNvSpPr txBox="1">
            <a:spLocks/>
          </p:cNvSpPr>
          <p:nvPr/>
        </p:nvSpPr>
        <p:spPr>
          <a:xfrm>
            <a:off x="1102096" y="1252992"/>
            <a:ext cx="10515600" cy="9461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In general:</a:t>
            </a:r>
            <a:endParaRPr lang="zh-CN" altLang="en-US" sz="3200" dirty="0"/>
          </a:p>
        </p:txBody>
      </p:sp>
      <p:pic>
        <p:nvPicPr>
          <p:cNvPr id="2" name="图片 1" descr="IMG_779F7F7A49EE-1">
            <a:extLst>
              <a:ext uri="{FF2B5EF4-FFF2-40B4-BE49-F238E27FC236}">
                <a16:creationId xmlns:a16="http://schemas.microsoft.com/office/drawing/2014/main" id="{9583A53B-DA16-968A-068E-27AA599F3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096" y="3197645"/>
            <a:ext cx="1649095" cy="160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7AE314-FB27-7764-9618-16F08AF6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356" y="3685960"/>
            <a:ext cx="6495415" cy="4032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E9E207-CDCC-FEEC-D948-2DA01D954976}"/>
              </a:ext>
            </a:extLst>
          </p:cNvPr>
          <p:cNvSpPr txBox="1"/>
          <p:nvPr/>
        </p:nvSpPr>
        <p:spPr>
          <a:xfrm>
            <a:off x="3436356" y="4797845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贝叶斯网络是描述性的，它不做任何因果假设</a:t>
            </a:r>
          </a:p>
        </p:txBody>
      </p:sp>
    </p:spTree>
    <p:extLst>
      <p:ext uri="{BB962C8B-B14F-4D97-AF65-F5344CB8AC3E}">
        <p14:creationId xmlns:p14="http://schemas.microsoft.com/office/powerpoint/2010/main" val="293548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Independency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IMG_779F7F7A49EE-1">
            <a:extLst>
              <a:ext uri="{FF2B5EF4-FFF2-40B4-BE49-F238E27FC236}">
                <a16:creationId xmlns:a16="http://schemas.microsoft.com/office/drawing/2014/main" id="{0795FC3D-95DE-6C8C-8DCB-259FE3DA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9" y="1031395"/>
            <a:ext cx="1649095" cy="1600200"/>
          </a:xfrm>
          <a:prstGeom prst="rect">
            <a:avLst/>
          </a:prstGeom>
        </p:spPr>
      </p:pic>
      <p:pic>
        <p:nvPicPr>
          <p:cNvPr id="13" name="图片 12" descr="IMG_7E9744039A99-1">
            <a:extLst>
              <a:ext uri="{FF2B5EF4-FFF2-40B4-BE49-F238E27FC236}">
                <a16:creationId xmlns:a16="http://schemas.microsoft.com/office/drawing/2014/main" id="{952C8945-784C-29CE-DBCA-C66421B2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4" y="2766850"/>
            <a:ext cx="1695450" cy="1600200"/>
          </a:xfrm>
          <a:prstGeom prst="rect">
            <a:avLst/>
          </a:prstGeom>
        </p:spPr>
      </p:pic>
      <p:pic>
        <p:nvPicPr>
          <p:cNvPr id="15" name="图片 14" descr="IMG_A3FE8C806D98-1">
            <a:extLst>
              <a:ext uri="{FF2B5EF4-FFF2-40B4-BE49-F238E27FC236}">
                <a16:creationId xmlns:a16="http://schemas.microsoft.com/office/drawing/2014/main" id="{EE1E09AE-E7A1-3FB6-11F4-61730D25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4502305"/>
            <a:ext cx="1727835" cy="1600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3581E2-1F31-3B3F-EF51-3A6189F82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669" y="1519710"/>
            <a:ext cx="6495415" cy="4032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3F0795-C7DF-B855-90ED-DEC1A8E33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669" y="3422170"/>
            <a:ext cx="8652510" cy="295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9B348E-E494-E30C-12CF-F2C64F6E3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669" y="2900200"/>
            <a:ext cx="2910840" cy="5219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FB94DC-6195-0AC7-021D-510EAFA6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669" y="5172230"/>
            <a:ext cx="5324475" cy="245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EAEE29-4F4E-76C7-BBAA-3617A7F9E23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0323E3-A746-AF80-8966-2BD53332B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62491BF-A0F1-BBD1-046C-28163116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61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Why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Causality?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Association: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Bayesian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Network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Intervention: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Counterfactual: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Structural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</a:p>
          <a:p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zh-CN" altLang="en-US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A2A087-42F1-BF93-DE44-BB5EF203FD42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D59C57-22A0-0994-8C4C-6640D8FE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25DAEF6B-0EA0-BA15-22AE-7C461C58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44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F2F6E0FE-6562-59D8-EB4B-D94719B8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2116312"/>
            <a:ext cx="10892766" cy="354357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/>
              <a:t>我家最近新安装了一个报警器。当我家</a:t>
            </a:r>
            <a:r>
              <a:rPr lang="zh-CN" altLang="en-US" dirty="0">
                <a:solidFill>
                  <a:srgbClr val="FF0000"/>
                </a:solidFill>
              </a:rPr>
              <a:t>失窃</a:t>
            </a:r>
            <a:r>
              <a:rPr lang="zh-CN" altLang="en-US" dirty="0"/>
              <a:t>的时候，这个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就可能发出尖叫。当然，这种尖叫很可能会影响到我的两位不太友好的左右两个邻居，</a:t>
            </a:r>
            <a:r>
              <a:rPr lang="en-US" altLang="zh-CN" dirty="0">
                <a:solidFill>
                  <a:srgbClr val="FF0000"/>
                </a:solidFill>
              </a:rPr>
              <a:t>John</a:t>
            </a:r>
            <a:r>
              <a:rPr lang="zh-CN" altLang="en-US" dirty="0"/>
              <a:t>或</a:t>
            </a:r>
            <a:r>
              <a:rPr lang="en-US" altLang="zh-CN" dirty="0">
                <a:solidFill>
                  <a:srgbClr val="FF0000"/>
                </a:solidFill>
              </a:rPr>
              <a:t>Marry</a:t>
            </a:r>
            <a:r>
              <a:rPr lang="zh-CN" altLang="en-US" dirty="0"/>
              <a:t>。当然，如果不是被盗窃了，而是发生了</a:t>
            </a:r>
            <a:r>
              <a:rPr lang="zh-CN" altLang="en-US" dirty="0">
                <a:solidFill>
                  <a:srgbClr val="FF0000"/>
                </a:solidFill>
              </a:rPr>
              <a:t>地震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也一样会响</a:t>
            </a:r>
            <a:endParaRPr lang="en-US" altLang="zh-CN" dirty="0"/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请用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为上述情形建模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44D04-11C7-91D4-BBE1-71D565BFCFA1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69CDB1-224A-CE07-FC44-0322A00A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53955263-8DC8-8280-392D-1AD646551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41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F2F6E0FE-6562-59D8-EB4B-D94719B8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2116312"/>
            <a:ext cx="4572990" cy="354357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/>
              <a:t>我家最近新安装了一个报警器。当我家</a:t>
            </a:r>
            <a:r>
              <a:rPr lang="zh-CN" altLang="en-US" dirty="0">
                <a:solidFill>
                  <a:srgbClr val="FF0000"/>
                </a:solidFill>
              </a:rPr>
              <a:t>失窃</a:t>
            </a:r>
            <a:r>
              <a:rPr lang="zh-CN" altLang="en-US" dirty="0"/>
              <a:t>的时候，这个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就可能发出尖叫。当然，这种尖叫很可能会影响到我的两位不太友好的左右两个邻居，</a:t>
            </a:r>
            <a:r>
              <a:rPr lang="en-US" altLang="zh-CN" dirty="0">
                <a:solidFill>
                  <a:srgbClr val="FF0000"/>
                </a:solidFill>
              </a:rPr>
              <a:t>John</a:t>
            </a:r>
            <a:r>
              <a:rPr lang="zh-CN" altLang="en-US" dirty="0"/>
              <a:t>或</a:t>
            </a:r>
            <a:r>
              <a:rPr lang="en-US" altLang="zh-CN" dirty="0">
                <a:solidFill>
                  <a:srgbClr val="FF0000"/>
                </a:solidFill>
              </a:rPr>
              <a:t>Marry</a:t>
            </a:r>
            <a:r>
              <a:rPr lang="zh-CN" altLang="en-US" dirty="0"/>
              <a:t>。当然，如果不是被盗窃了，而是发生了</a:t>
            </a:r>
            <a:r>
              <a:rPr lang="zh-CN" altLang="en-US" dirty="0">
                <a:solidFill>
                  <a:srgbClr val="FF0000"/>
                </a:solidFill>
              </a:rPr>
              <a:t>地震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也一样会响</a:t>
            </a:r>
            <a:endParaRPr lang="en-US" altLang="zh-CN" dirty="0"/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请用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为上述情形建模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63FCA7-7FC8-3A4B-39E1-DCA311F89695}"/>
              </a:ext>
            </a:extLst>
          </p:cNvPr>
          <p:cNvSpPr/>
          <p:nvPr/>
        </p:nvSpPr>
        <p:spPr>
          <a:xfrm>
            <a:off x="7015660" y="1252992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09196A5E-7C82-527C-6FB1-3426C4998585}"/>
              </a:ext>
            </a:extLst>
          </p:cNvPr>
          <p:cNvSpPr/>
          <p:nvPr/>
        </p:nvSpPr>
        <p:spPr>
          <a:xfrm>
            <a:off x="9211660" y="1252992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4C62A469-0DD2-B89F-153A-1FB049BD1764}"/>
              </a:ext>
            </a:extLst>
          </p:cNvPr>
          <p:cNvSpPr/>
          <p:nvPr/>
        </p:nvSpPr>
        <p:spPr>
          <a:xfrm>
            <a:off x="8275660" y="2789267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20" name="CustomShape 5">
            <a:extLst>
              <a:ext uri="{FF2B5EF4-FFF2-40B4-BE49-F238E27FC236}">
                <a16:creationId xmlns:a16="http://schemas.microsoft.com/office/drawing/2014/main" id="{90F7B5DA-F93D-1282-1FD6-CD67175D13DB}"/>
              </a:ext>
            </a:extLst>
          </p:cNvPr>
          <p:cNvSpPr/>
          <p:nvPr/>
        </p:nvSpPr>
        <p:spPr>
          <a:xfrm>
            <a:off x="6983393" y="4132992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48F64AE5-75A7-16DC-5742-9D202368CAFB}"/>
              </a:ext>
            </a:extLst>
          </p:cNvPr>
          <p:cNvSpPr/>
          <p:nvPr/>
        </p:nvSpPr>
        <p:spPr>
          <a:xfrm>
            <a:off x="9353063" y="4226697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28000918-BA59-21EE-E358-3DB1B333BFDB}"/>
              </a:ext>
            </a:extLst>
          </p:cNvPr>
          <p:cNvSpPr/>
          <p:nvPr/>
        </p:nvSpPr>
        <p:spPr>
          <a:xfrm>
            <a:off x="7843660" y="2260992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7944C0A9-2094-7D9F-347F-9F1C03D5C011}"/>
              </a:ext>
            </a:extLst>
          </p:cNvPr>
          <p:cNvSpPr/>
          <p:nvPr/>
        </p:nvSpPr>
        <p:spPr>
          <a:xfrm flipH="1">
            <a:off x="9211660" y="2332992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254EC62B-C442-6A2B-95C4-CF6258CCF7A4}"/>
              </a:ext>
            </a:extLst>
          </p:cNvPr>
          <p:cNvSpPr/>
          <p:nvPr/>
        </p:nvSpPr>
        <p:spPr>
          <a:xfrm flipH="1">
            <a:off x="7843660" y="3556992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8BCF747C-9335-53DB-9180-74DFDB10107C}"/>
              </a:ext>
            </a:extLst>
          </p:cNvPr>
          <p:cNvSpPr/>
          <p:nvPr/>
        </p:nvSpPr>
        <p:spPr>
          <a:xfrm>
            <a:off x="9052672" y="3556991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63EDCB-7777-9C59-8480-7CCA6F02DA4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720D16-D0A2-02ED-7AB5-9C97F1CA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8869666-9815-BA38-5276-7BF50D83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0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2">
            <a:extLst>
              <a:ext uri="{FF2B5EF4-FFF2-40B4-BE49-F238E27FC236}">
                <a16:creationId xmlns:a16="http://schemas.microsoft.com/office/drawing/2014/main" id="{8788F30A-B6F6-03B4-E1C7-F3394DE57A9E}"/>
              </a:ext>
            </a:extLst>
          </p:cNvPr>
          <p:cNvSpPr/>
          <p:nvPr/>
        </p:nvSpPr>
        <p:spPr>
          <a:xfrm>
            <a:off x="5172799" y="712283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44FBF883-F9B4-B0D5-D66A-AD59E9EE0351}"/>
              </a:ext>
            </a:extLst>
          </p:cNvPr>
          <p:cNvSpPr/>
          <p:nvPr/>
        </p:nvSpPr>
        <p:spPr>
          <a:xfrm>
            <a:off x="7368799" y="712283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7ADF47F3-E3C6-30C4-0833-F17BF2A11616}"/>
              </a:ext>
            </a:extLst>
          </p:cNvPr>
          <p:cNvSpPr/>
          <p:nvPr/>
        </p:nvSpPr>
        <p:spPr>
          <a:xfrm>
            <a:off x="6432799" y="2248558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974FCE2-EC5D-4003-AFAF-C5FB37453C9A}"/>
              </a:ext>
            </a:extLst>
          </p:cNvPr>
          <p:cNvSpPr/>
          <p:nvPr/>
        </p:nvSpPr>
        <p:spPr>
          <a:xfrm>
            <a:off x="5140532" y="3592283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A9FEEB0-4727-AAE0-73A3-E27DEFD7F271}"/>
              </a:ext>
            </a:extLst>
          </p:cNvPr>
          <p:cNvSpPr/>
          <p:nvPr/>
        </p:nvSpPr>
        <p:spPr>
          <a:xfrm>
            <a:off x="7510202" y="3685988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F3615532-B32C-4111-D9E9-1DE2E63B41A7}"/>
              </a:ext>
            </a:extLst>
          </p:cNvPr>
          <p:cNvSpPr/>
          <p:nvPr/>
        </p:nvSpPr>
        <p:spPr>
          <a:xfrm>
            <a:off x="6000799" y="1720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9D80B5F3-6ADA-6DAE-492B-36A6FF263596}"/>
              </a:ext>
            </a:extLst>
          </p:cNvPr>
          <p:cNvSpPr/>
          <p:nvPr/>
        </p:nvSpPr>
        <p:spPr>
          <a:xfrm flipH="1">
            <a:off x="7368799" y="1792283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C6768A94-86D3-ED8C-3681-A8AC1359C446}"/>
              </a:ext>
            </a:extLst>
          </p:cNvPr>
          <p:cNvSpPr/>
          <p:nvPr/>
        </p:nvSpPr>
        <p:spPr>
          <a:xfrm flipH="1">
            <a:off x="6000799" y="3016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EA819D7-EA8B-79E2-27B9-8D8CF90C4031}"/>
              </a:ext>
            </a:extLst>
          </p:cNvPr>
          <p:cNvSpPr/>
          <p:nvPr/>
        </p:nvSpPr>
        <p:spPr>
          <a:xfrm>
            <a:off x="7209811" y="3016282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Shape 11">
            <a:extLst>
              <a:ext uri="{FF2B5EF4-FFF2-40B4-BE49-F238E27FC236}">
                <a16:creationId xmlns:a16="http://schemas.microsoft.com/office/drawing/2014/main" id="{CC154FBD-8C2F-37B6-DAD6-4CB84723B919}"/>
              </a:ext>
            </a:extLst>
          </p:cNvPr>
          <p:cNvSpPr txBox="1"/>
          <p:nvPr/>
        </p:nvSpPr>
        <p:spPr>
          <a:xfrm>
            <a:off x="5424799" y="28028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P(B):0.1</a:t>
            </a:r>
            <a:endParaRPr dirty="0"/>
          </a:p>
        </p:txBody>
      </p:sp>
      <p:sp>
        <p:nvSpPr>
          <p:cNvPr id="23" name="TextShape 12">
            <a:extLst>
              <a:ext uri="{FF2B5EF4-FFF2-40B4-BE49-F238E27FC236}">
                <a16:creationId xmlns:a16="http://schemas.microsoft.com/office/drawing/2014/main" id="{2E6A2F02-A286-6527-2809-57D51D2DCADA}"/>
              </a:ext>
            </a:extLst>
          </p:cNvPr>
          <p:cNvSpPr txBox="1"/>
          <p:nvPr/>
        </p:nvSpPr>
        <p:spPr>
          <a:xfrm>
            <a:off x="8016799" y="22196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P(E):0.2</a:t>
            </a:r>
            <a:endParaRPr dirty="0"/>
          </a:p>
        </p:txBody>
      </p:sp>
      <p:graphicFrame>
        <p:nvGraphicFramePr>
          <p:cNvPr id="24" name="Table 13">
            <a:extLst>
              <a:ext uri="{FF2B5EF4-FFF2-40B4-BE49-F238E27FC236}">
                <a16:creationId xmlns:a16="http://schemas.microsoft.com/office/drawing/2014/main" id="{7614DDDA-D082-DFAD-D0A9-8D62745BF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760490"/>
              </p:ext>
            </p:extLst>
          </p:nvPr>
        </p:nvGraphicFramePr>
        <p:xfrm>
          <a:off x="9297811" y="796008"/>
          <a:ext cx="2595240" cy="1848550"/>
        </p:xfrm>
        <a:graphic>
          <a:graphicData uri="http://schemas.openxmlformats.org/drawingml/2006/table">
            <a:tbl>
              <a:tblPr/>
              <a:tblGrid>
                <a:gridCol w="56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1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P(A|B,E)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0.29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14">
            <a:extLst>
              <a:ext uri="{FF2B5EF4-FFF2-40B4-BE49-F238E27FC236}">
                <a16:creationId xmlns:a16="http://schemas.microsoft.com/office/drawing/2014/main" id="{9777B298-2CE7-F1D5-033B-CC51E0DEA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12890"/>
              </p:ext>
            </p:extLst>
          </p:nvPr>
        </p:nvGraphicFramePr>
        <p:xfrm>
          <a:off x="5303611" y="4589513"/>
          <a:ext cx="1743120" cy="1097280"/>
        </p:xfrm>
        <a:graphic>
          <a:graphicData uri="http://schemas.openxmlformats.org/drawingml/2006/table">
            <a:tbl>
              <a:tblPr/>
              <a:tblGrid>
                <a:gridCol w="8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P(J|A)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0.05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A682B7C5-AB1E-C463-BD1B-00B6CCDE1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044308"/>
              </p:ext>
            </p:extLst>
          </p:nvPr>
        </p:nvGraphicFramePr>
        <p:xfrm>
          <a:off x="9297811" y="3351943"/>
          <a:ext cx="2135160" cy="1097280"/>
        </p:xfrm>
        <a:graphic>
          <a:graphicData uri="http://schemas.openxmlformats.org/drawingml/2006/table">
            <a:tbl>
              <a:tblPr/>
              <a:tblGrid>
                <a:gridCol w="97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P(M|A)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0.7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副标题 2">
            <a:extLst>
              <a:ext uri="{FF2B5EF4-FFF2-40B4-BE49-F238E27FC236}">
                <a16:creationId xmlns:a16="http://schemas.microsoft.com/office/drawing/2014/main" id="{7805B7EE-CB73-5AFC-9080-CCEF4703DB51}"/>
              </a:ext>
            </a:extLst>
          </p:cNvPr>
          <p:cNvSpPr txBox="1">
            <a:spLocks/>
          </p:cNvSpPr>
          <p:nvPr/>
        </p:nvSpPr>
        <p:spPr>
          <a:xfrm>
            <a:off x="616345" y="1503113"/>
            <a:ext cx="3585875" cy="4271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calculate various probabilities </a:t>
            </a:r>
            <a:endParaRPr lang="zh-CN" altLang="en-US" sz="2400" dirty="0"/>
          </a:p>
          <a:p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400" i="1" dirty="0"/>
              <a:t>P(B=t),</a:t>
            </a:r>
          </a:p>
          <a:p>
            <a:r>
              <a:rPr lang="en-US" altLang="zh-CN" sz="2400" i="1" dirty="0"/>
              <a:t>P(A),</a:t>
            </a:r>
          </a:p>
          <a:p>
            <a:r>
              <a:rPr lang="en-US" altLang="zh-CN" sz="2400" i="1" dirty="0"/>
              <a:t>...</a:t>
            </a:r>
          </a:p>
          <a:p>
            <a:r>
              <a:rPr lang="en-US" altLang="zh-CN" sz="2400" i="1" dirty="0"/>
              <a:t> </a:t>
            </a:r>
            <a:endParaRPr lang="zh-CN" altLang="en-US" sz="2400" i="1" dirty="0"/>
          </a:p>
          <a:p>
            <a:r>
              <a:rPr lang="en-US" altLang="zh-CN" sz="2400" i="1" dirty="0"/>
              <a:t>P(A=</a:t>
            </a:r>
            <a:r>
              <a:rPr lang="en-US" altLang="zh-CN" sz="2400" i="1" dirty="0" err="1"/>
              <a:t>f|J</a:t>
            </a:r>
            <a:r>
              <a:rPr lang="en-US" altLang="zh-CN" sz="2400" i="1" dirty="0"/>
              <a:t>=t), </a:t>
            </a:r>
          </a:p>
          <a:p>
            <a:r>
              <a:rPr lang="en-US" altLang="zh-CN" sz="2400" i="1" dirty="0"/>
              <a:t>P(B|M) </a:t>
            </a:r>
            <a:endParaRPr lang="zh-CN" altLang="en-US" sz="2400" i="1" dirty="0"/>
          </a:p>
          <a:p>
            <a:r>
              <a:rPr lang="en-US" altLang="zh-CN" sz="2400" i="1" dirty="0"/>
              <a:t>P(A,B,E|J,M) </a:t>
            </a:r>
            <a:endParaRPr kumimoji="1" lang="zh-CN" altLang="en-US" sz="24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8341D5-49F8-C324-FE11-ECB9672957E7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D06586-7216-729D-B4C4-1EAE9EB0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9EC8916-B002-31E5-D841-C74F3147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48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2">
            <a:extLst>
              <a:ext uri="{FF2B5EF4-FFF2-40B4-BE49-F238E27FC236}">
                <a16:creationId xmlns:a16="http://schemas.microsoft.com/office/drawing/2014/main" id="{8788F30A-B6F6-03B4-E1C7-F3394DE57A9E}"/>
              </a:ext>
            </a:extLst>
          </p:cNvPr>
          <p:cNvSpPr/>
          <p:nvPr/>
        </p:nvSpPr>
        <p:spPr>
          <a:xfrm>
            <a:off x="5172799" y="712283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44FBF883-F9B4-B0D5-D66A-AD59E9EE0351}"/>
              </a:ext>
            </a:extLst>
          </p:cNvPr>
          <p:cNvSpPr/>
          <p:nvPr/>
        </p:nvSpPr>
        <p:spPr>
          <a:xfrm>
            <a:off x="7368799" y="712283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7ADF47F3-E3C6-30C4-0833-F17BF2A11616}"/>
              </a:ext>
            </a:extLst>
          </p:cNvPr>
          <p:cNvSpPr/>
          <p:nvPr/>
        </p:nvSpPr>
        <p:spPr>
          <a:xfrm>
            <a:off x="6432799" y="2248558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974FCE2-EC5D-4003-AFAF-C5FB37453C9A}"/>
              </a:ext>
            </a:extLst>
          </p:cNvPr>
          <p:cNvSpPr/>
          <p:nvPr/>
        </p:nvSpPr>
        <p:spPr>
          <a:xfrm>
            <a:off x="5140532" y="3592283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A9FEEB0-4727-AAE0-73A3-E27DEFD7F271}"/>
              </a:ext>
            </a:extLst>
          </p:cNvPr>
          <p:cNvSpPr/>
          <p:nvPr/>
        </p:nvSpPr>
        <p:spPr>
          <a:xfrm>
            <a:off x="7510202" y="3685988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F3615532-B32C-4111-D9E9-1DE2E63B41A7}"/>
              </a:ext>
            </a:extLst>
          </p:cNvPr>
          <p:cNvSpPr/>
          <p:nvPr/>
        </p:nvSpPr>
        <p:spPr>
          <a:xfrm>
            <a:off x="6000799" y="1720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9D80B5F3-6ADA-6DAE-492B-36A6FF263596}"/>
              </a:ext>
            </a:extLst>
          </p:cNvPr>
          <p:cNvSpPr/>
          <p:nvPr/>
        </p:nvSpPr>
        <p:spPr>
          <a:xfrm flipH="1">
            <a:off x="7368799" y="1792283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C6768A94-86D3-ED8C-3681-A8AC1359C446}"/>
              </a:ext>
            </a:extLst>
          </p:cNvPr>
          <p:cNvSpPr/>
          <p:nvPr/>
        </p:nvSpPr>
        <p:spPr>
          <a:xfrm flipH="1">
            <a:off x="6000799" y="3016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EA819D7-EA8B-79E2-27B9-8D8CF90C4031}"/>
              </a:ext>
            </a:extLst>
          </p:cNvPr>
          <p:cNvSpPr/>
          <p:nvPr/>
        </p:nvSpPr>
        <p:spPr>
          <a:xfrm>
            <a:off x="7209811" y="3016282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Shape 11">
            <a:extLst>
              <a:ext uri="{FF2B5EF4-FFF2-40B4-BE49-F238E27FC236}">
                <a16:creationId xmlns:a16="http://schemas.microsoft.com/office/drawing/2014/main" id="{CC154FBD-8C2F-37B6-DAD6-4CB84723B919}"/>
              </a:ext>
            </a:extLst>
          </p:cNvPr>
          <p:cNvSpPr txBox="1"/>
          <p:nvPr/>
        </p:nvSpPr>
        <p:spPr>
          <a:xfrm>
            <a:off x="5424799" y="28028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P(B):0.1</a:t>
            </a:r>
            <a:endParaRPr dirty="0"/>
          </a:p>
        </p:txBody>
      </p:sp>
      <p:sp>
        <p:nvSpPr>
          <p:cNvPr id="23" name="TextShape 12">
            <a:extLst>
              <a:ext uri="{FF2B5EF4-FFF2-40B4-BE49-F238E27FC236}">
                <a16:creationId xmlns:a16="http://schemas.microsoft.com/office/drawing/2014/main" id="{2E6A2F02-A286-6527-2809-57D51D2DCADA}"/>
              </a:ext>
            </a:extLst>
          </p:cNvPr>
          <p:cNvSpPr txBox="1"/>
          <p:nvPr/>
        </p:nvSpPr>
        <p:spPr>
          <a:xfrm>
            <a:off x="8016799" y="22196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P(E):0.2</a:t>
            </a:r>
            <a:endParaRPr dirty="0"/>
          </a:p>
        </p:txBody>
      </p:sp>
      <p:graphicFrame>
        <p:nvGraphicFramePr>
          <p:cNvPr id="24" name="Table 13">
            <a:extLst>
              <a:ext uri="{FF2B5EF4-FFF2-40B4-BE49-F238E27FC236}">
                <a16:creationId xmlns:a16="http://schemas.microsoft.com/office/drawing/2014/main" id="{7614DDDA-D082-DFAD-D0A9-8D62745BF0ED}"/>
              </a:ext>
            </a:extLst>
          </p:cNvPr>
          <p:cNvGraphicFramePr/>
          <p:nvPr/>
        </p:nvGraphicFramePr>
        <p:xfrm>
          <a:off x="9297811" y="796008"/>
          <a:ext cx="2595240" cy="1848550"/>
        </p:xfrm>
        <a:graphic>
          <a:graphicData uri="http://schemas.openxmlformats.org/drawingml/2006/table">
            <a:tbl>
              <a:tblPr/>
              <a:tblGrid>
                <a:gridCol w="56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1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P(A|B,E)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0.29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14">
            <a:extLst>
              <a:ext uri="{FF2B5EF4-FFF2-40B4-BE49-F238E27FC236}">
                <a16:creationId xmlns:a16="http://schemas.microsoft.com/office/drawing/2014/main" id="{9777B298-2CE7-F1D5-033B-CC51E0DEA70B}"/>
              </a:ext>
            </a:extLst>
          </p:cNvPr>
          <p:cNvGraphicFramePr/>
          <p:nvPr/>
        </p:nvGraphicFramePr>
        <p:xfrm>
          <a:off x="5303611" y="4589513"/>
          <a:ext cx="1743120" cy="1097280"/>
        </p:xfrm>
        <a:graphic>
          <a:graphicData uri="http://schemas.openxmlformats.org/drawingml/2006/table">
            <a:tbl>
              <a:tblPr/>
              <a:tblGrid>
                <a:gridCol w="8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P(J|A)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0.05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A682B7C5-AB1E-C463-BD1B-00B6CCDE1AF1}"/>
              </a:ext>
            </a:extLst>
          </p:cNvPr>
          <p:cNvGraphicFramePr/>
          <p:nvPr/>
        </p:nvGraphicFramePr>
        <p:xfrm>
          <a:off x="9297811" y="3351943"/>
          <a:ext cx="2135160" cy="1097280"/>
        </p:xfrm>
        <a:graphic>
          <a:graphicData uri="http://schemas.openxmlformats.org/drawingml/2006/table">
            <a:tbl>
              <a:tblPr/>
              <a:tblGrid>
                <a:gridCol w="97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P(M|A)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0.7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9EA02CE-BEB1-D5A9-6A89-A83EDE2EFE4F}"/>
                  </a:ext>
                </a:extLst>
              </p:cNvPr>
              <p:cNvSpPr txBox="1"/>
              <p:nvPr/>
            </p:nvSpPr>
            <p:spPr>
              <a:xfrm>
                <a:off x="407768" y="1953417"/>
                <a:ext cx="4298088" cy="2297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=0.95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0.2+0.94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0.8+0.29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0.2+0.001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0.8=0.14712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9EA02CE-BEB1-D5A9-6A89-A83EDE2EF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68" y="1953417"/>
                <a:ext cx="4298088" cy="2297424"/>
              </a:xfrm>
              <a:prstGeom prst="rect">
                <a:avLst/>
              </a:prstGeom>
              <a:blipFill>
                <a:blip r:embed="rId5"/>
                <a:stretch>
                  <a:fillRect l="-12684" t="-40659" r="-13864" b="-20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8B5FA0-C94D-E8DA-E333-726B2EC5F7E0}"/>
                  </a:ext>
                </a:extLst>
              </p:cNvPr>
              <p:cNvSpPr txBox="1"/>
              <p:nvPr/>
            </p:nvSpPr>
            <p:spPr>
              <a:xfrm>
                <a:off x="228168" y="4682605"/>
                <a:ext cx="4164915" cy="1181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0.2+0.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0.8+0.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71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0.2+0.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999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0.8=0.85288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8B5FA0-C94D-E8DA-E333-726B2EC5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8" y="4682605"/>
                <a:ext cx="4164915" cy="1181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2575622-0E95-883B-98BD-2C46340E0E03}"/>
                  </a:ext>
                </a:extLst>
              </p:cNvPr>
              <p:cNvSpPr txBox="1"/>
              <p:nvPr/>
            </p:nvSpPr>
            <p:spPr>
              <a:xfrm>
                <a:off x="298949" y="1252096"/>
                <a:ext cx="3345337" cy="368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2575622-0E95-883B-98BD-2C46340E0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49" y="1252096"/>
                <a:ext cx="3345337" cy="368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7B7BA26-D73E-E786-BE6B-1525F793F862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91BC9-6C62-55E4-5BEC-1E5A2F287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BA9526CB-6802-D691-D9B3-14D2CB0F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66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2">
            <a:extLst>
              <a:ext uri="{FF2B5EF4-FFF2-40B4-BE49-F238E27FC236}">
                <a16:creationId xmlns:a16="http://schemas.microsoft.com/office/drawing/2014/main" id="{8788F30A-B6F6-03B4-E1C7-F3394DE57A9E}"/>
              </a:ext>
            </a:extLst>
          </p:cNvPr>
          <p:cNvSpPr/>
          <p:nvPr/>
        </p:nvSpPr>
        <p:spPr>
          <a:xfrm>
            <a:off x="5172799" y="712283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44FBF883-F9B4-B0D5-D66A-AD59E9EE0351}"/>
              </a:ext>
            </a:extLst>
          </p:cNvPr>
          <p:cNvSpPr/>
          <p:nvPr/>
        </p:nvSpPr>
        <p:spPr>
          <a:xfrm>
            <a:off x="7368799" y="712283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7ADF47F3-E3C6-30C4-0833-F17BF2A11616}"/>
              </a:ext>
            </a:extLst>
          </p:cNvPr>
          <p:cNvSpPr/>
          <p:nvPr/>
        </p:nvSpPr>
        <p:spPr>
          <a:xfrm>
            <a:off x="6432799" y="2248558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974FCE2-EC5D-4003-AFAF-C5FB37453C9A}"/>
              </a:ext>
            </a:extLst>
          </p:cNvPr>
          <p:cNvSpPr/>
          <p:nvPr/>
        </p:nvSpPr>
        <p:spPr>
          <a:xfrm>
            <a:off x="5140532" y="3592283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A9FEEB0-4727-AAE0-73A3-E27DEFD7F271}"/>
              </a:ext>
            </a:extLst>
          </p:cNvPr>
          <p:cNvSpPr/>
          <p:nvPr/>
        </p:nvSpPr>
        <p:spPr>
          <a:xfrm>
            <a:off x="7510202" y="3685988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F3615532-B32C-4111-D9E9-1DE2E63B41A7}"/>
              </a:ext>
            </a:extLst>
          </p:cNvPr>
          <p:cNvSpPr/>
          <p:nvPr/>
        </p:nvSpPr>
        <p:spPr>
          <a:xfrm>
            <a:off x="6000799" y="1720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9D80B5F3-6ADA-6DAE-492B-36A6FF263596}"/>
              </a:ext>
            </a:extLst>
          </p:cNvPr>
          <p:cNvSpPr/>
          <p:nvPr/>
        </p:nvSpPr>
        <p:spPr>
          <a:xfrm flipH="1">
            <a:off x="7368799" y="1792283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C6768A94-86D3-ED8C-3681-A8AC1359C446}"/>
              </a:ext>
            </a:extLst>
          </p:cNvPr>
          <p:cNvSpPr/>
          <p:nvPr/>
        </p:nvSpPr>
        <p:spPr>
          <a:xfrm flipH="1">
            <a:off x="6000799" y="3016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EA819D7-EA8B-79E2-27B9-8D8CF90C4031}"/>
              </a:ext>
            </a:extLst>
          </p:cNvPr>
          <p:cNvSpPr/>
          <p:nvPr/>
        </p:nvSpPr>
        <p:spPr>
          <a:xfrm>
            <a:off x="7209811" y="3016282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Shape 11">
            <a:extLst>
              <a:ext uri="{FF2B5EF4-FFF2-40B4-BE49-F238E27FC236}">
                <a16:creationId xmlns:a16="http://schemas.microsoft.com/office/drawing/2014/main" id="{CC154FBD-8C2F-37B6-DAD6-4CB84723B919}"/>
              </a:ext>
            </a:extLst>
          </p:cNvPr>
          <p:cNvSpPr txBox="1"/>
          <p:nvPr/>
        </p:nvSpPr>
        <p:spPr>
          <a:xfrm>
            <a:off x="5424799" y="28028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P(B):0.001</a:t>
            </a:r>
            <a:endParaRPr/>
          </a:p>
        </p:txBody>
      </p:sp>
      <p:sp>
        <p:nvSpPr>
          <p:cNvPr id="23" name="TextShape 12">
            <a:extLst>
              <a:ext uri="{FF2B5EF4-FFF2-40B4-BE49-F238E27FC236}">
                <a16:creationId xmlns:a16="http://schemas.microsoft.com/office/drawing/2014/main" id="{2E6A2F02-A286-6527-2809-57D51D2DCADA}"/>
              </a:ext>
            </a:extLst>
          </p:cNvPr>
          <p:cNvSpPr txBox="1"/>
          <p:nvPr/>
        </p:nvSpPr>
        <p:spPr>
          <a:xfrm>
            <a:off x="8016799" y="22196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P(E):0.002</a:t>
            </a:r>
            <a:endParaRPr/>
          </a:p>
        </p:txBody>
      </p:sp>
      <p:graphicFrame>
        <p:nvGraphicFramePr>
          <p:cNvPr id="24" name="Table 13">
            <a:extLst>
              <a:ext uri="{FF2B5EF4-FFF2-40B4-BE49-F238E27FC236}">
                <a16:creationId xmlns:a16="http://schemas.microsoft.com/office/drawing/2014/main" id="{7614DDDA-D082-DFAD-D0A9-8D62745BF0ED}"/>
              </a:ext>
            </a:extLst>
          </p:cNvPr>
          <p:cNvGraphicFramePr/>
          <p:nvPr/>
        </p:nvGraphicFramePr>
        <p:xfrm>
          <a:off x="9297811" y="796008"/>
          <a:ext cx="2595240" cy="1848550"/>
        </p:xfrm>
        <a:graphic>
          <a:graphicData uri="http://schemas.openxmlformats.org/drawingml/2006/table">
            <a:tbl>
              <a:tblPr/>
              <a:tblGrid>
                <a:gridCol w="56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1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P(A|B,E)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0.29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14">
            <a:extLst>
              <a:ext uri="{FF2B5EF4-FFF2-40B4-BE49-F238E27FC236}">
                <a16:creationId xmlns:a16="http://schemas.microsoft.com/office/drawing/2014/main" id="{9777B298-2CE7-F1D5-033B-CC51E0DEA70B}"/>
              </a:ext>
            </a:extLst>
          </p:cNvPr>
          <p:cNvGraphicFramePr/>
          <p:nvPr/>
        </p:nvGraphicFramePr>
        <p:xfrm>
          <a:off x="5303611" y="4589513"/>
          <a:ext cx="1743120" cy="1097280"/>
        </p:xfrm>
        <a:graphic>
          <a:graphicData uri="http://schemas.openxmlformats.org/drawingml/2006/table">
            <a:tbl>
              <a:tblPr/>
              <a:tblGrid>
                <a:gridCol w="8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P(J|A)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0.05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A682B7C5-AB1E-C463-BD1B-00B6CCDE1AF1}"/>
              </a:ext>
            </a:extLst>
          </p:cNvPr>
          <p:cNvGraphicFramePr/>
          <p:nvPr/>
        </p:nvGraphicFramePr>
        <p:xfrm>
          <a:off x="9297811" y="3351943"/>
          <a:ext cx="2135160" cy="1097280"/>
        </p:xfrm>
        <a:graphic>
          <a:graphicData uri="http://schemas.openxmlformats.org/drawingml/2006/table">
            <a:tbl>
              <a:tblPr/>
              <a:tblGrid>
                <a:gridCol w="97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P(M|A)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0.7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副标题 2">
            <a:extLst>
              <a:ext uri="{FF2B5EF4-FFF2-40B4-BE49-F238E27FC236}">
                <a16:creationId xmlns:a16="http://schemas.microsoft.com/office/drawing/2014/main" id="{7805B7EE-CB73-5AFC-9080-CCEF4703DB51}"/>
              </a:ext>
            </a:extLst>
          </p:cNvPr>
          <p:cNvSpPr txBox="1">
            <a:spLocks/>
          </p:cNvSpPr>
          <p:nvPr/>
        </p:nvSpPr>
        <p:spPr>
          <a:xfrm>
            <a:off x="616345" y="1503113"/>
            <a:ext cx="3585875" cy="1141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calculate various probabilities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E1AD45-CAC4-5BCC-DFC5-7A91D8823BD1}"/>
                  </a:ext>
                </a:extLst>
              </p:cNvPr>
              <p:cNvSpPr txBox="1"/>
              <p:nvPr/>
            </p:nvSpPr>
            <p:spPr>
              <a:xfrm>
                <a:off x="616344" y="2657022"/>
                <a:ext cx="4380187" cy="1218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E1AD45-CAC4-5BCC-DFC5-7A91D882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44" y="2657022"/>
                <a:ext cx="4380187" cy="1218539"/>
              </a:xfrm>
              <a:prstGeom prst="rect">
                <a:avLst/>
              </a:prstGeom>
              <a:blipFill>
                <a:blip r:embed="rId5"/>
                <a:stretch>
                  <a:fillRect t="-1031" b="-50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0306D95-EB63-9682-DD54-849E3471CF10}"/>
                  </a:ext>
                </a:extLst>
              </p:cNvPr>
              <p:cNvSpPr txBox="1"/>
              <p:nvPr/>
            </p:nvSpPr>
            <p:spPr>
              <a:xfrm>
                <a:off x="7368799" y="5192267"/>
                <a:ext cx="152098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0306D95-EB63-9682-DD54-849E3471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799" y="5192267"/>
                <a:ext cx="1520985" cy="67903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4675C9F-FC7D-158D-7349-B60492702E1B}"/>
                  </a:ext>
                </a:extLst>
              </p:cNvPr>
              <p:cNvSpPr txBox="1"/>
              <p:nvPr/>
            </p:nvSpPr>
            <p:spPr>
              <a:xfrm>
                <a:off x="635619" y="4273339"/>
                <a:ext cx="4298088" cy="1479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4675C9F-FC7D-158D-7349-B6049270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4273339"/>
                <a:ext cx="4298088" cy="1479123"/>
              </a:xfrm>
              <a:prstGeom prst="rect">
                <a:avLst/>
              </a:prstGeom>
              <a:blipFill>
                <a:blip r:embed="rId7"/>
                <a:stretch>
                  <a:fillRect l="-12353" t="-62712" b="-86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D59F1CC-4BED-CB6E-8B7F-CE515FF567E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C8690-5E82-FC56-3E18-DCD056240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6978B17-2536-7F45-C174-1FF353CD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44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  <a:sym typeface="+mn-ea"/>
              </a:rPr>
              <a:t>观察：回答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chemeClr val="accent2"/>
                </a:solidFill>
              </a:rPr>
              <a:t>（</a:t>
            </a:r>
            <a:r>
              <a:rPr lang="en-US" altLang="zh-CN" b="1" dirty="0" err="1">
                <a:solidFill>
                  <a:schemeClr val="accent2"/>
                </a:solidFill>
              </a:rPr>
              <a:t>assosiation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如果观测到</a:t>
            </a:r>
            <a:r>
              <a:rPr lang="en-US" altLang="zh-CN" sz="2400" dirty="0">
                <a:solidFill>
                  <a:schemeClr val="accent2"/>
                </a:solidFill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</a:rPr>
              <a:t>发生，</a:t>
            </a:r>
            <a:r>
              <a:rPr lang="en-US" altLang="zh-CN" sz="2400" dirty="0">
                <a:solidFill>
                  <a:schemeClr val="accent2"/>
                </a:solidFill>
              </a:rPr>
              <a:t>Y</a:t>
            </a:r>
            <a:r>
              <a:rPr lang="zh-CN" altLang="en-US" sz="2400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输入：数据</a:t>
            </a:r>
            <a:endParaRPr lang="zh-CN" altLang="en-US" dirty="0">
              <a:solidFill>
                <a:schemeClr val="accent2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干预：回答</a:t>
            </a:r>
            <a:r>
              <a:rPr lang="zh-CN" altLang="en-US" b="1" dirty="0">
                <a:solidFill>
                  <a:srgbClr val="FF0000"/>
                </a:solidFill>
              </a:rPr>
              <a:t>干预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如果让</a:t>
            </a:r>
            <a:r>
              <a:rPr lang="en-US" altLang="zh-CN" dirty="0"/>
              <a:t>X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输入：数据，因果图（</a:t>
            </a:r>
            <a:r>
              <a:rPr lang="en-US" altLang="zh-CN" dirty="0"/>
              <a:t>DAG</a:t>
            </a:r>
            <a:r>
              <a:rPr lang="zh-CN" altLang="en-US" dirty="0"/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想象：回答</a:t>
            </a:r>
            <a:r>
              <a:rPr lang="zh-CN" altLang="en-US" b="1" dirty="0">
                <a:solidFill>
                  <a:schemeClr val="accent2"/>
                </a:solidFill>
              </a:rPr>
              <a:t>反事实（</a:t>
            </a:r>
            <a:r>
              <a:rPr lang="en-US" altLang="zh-CN" b="1" dirty="0">
                <a:solidFill>
                  <a:schemeClr val="accent2"/>
                </a:solidFill>
              </a:rPr>
              <a:t>counterfactuals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事实：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导致了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。反事实：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没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，而是</a:t>
            </a:r>
            <a:r>
              <a:rPr lang="en-US" altLang="zh-CN" dirty="0">
                <a:solidFill>
                  <a:schemeClr val="accent2"/>
                </a:solidFill>
              </a:rPr>
              <a:t>X’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Y’</a:t>
            </a:r>
            <a:r>
              <a:rPr lang="zh-CN" altLang="en-US" dirty="0">
                <a:solidFill>
                  <a:schemeClr val="accent2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输入：数据，因果图，</a:t>
            </a:r>
            <a:r>
              <a:rPr lang="en-US" altLang="zh-CN" dirty="0">
                <a:solidFill>
                  <a:schemeClr val="accent2"/>
                </a:solidFill>
              </a:rPr>
              <a:t>SCM</a:t>
            </a:r>
            <a:r>
              <a:rPr lang="zh-CN" altLang="en-US" dirty="0">
                <a:solidFill>
                  <a:schemeClr val="accent2"/>
                </a:solidFill>
              </a:rPr>
              <a:t>（隐含因果图）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CF2BC-C27A-D869-06F3-063174DA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C5940956-A933-14A0-F5B7-B4AE2315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7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Bayesian Networks: Lessons Learned from the Past! | DataMiningApps">
            <a:extLst>
              <a:ext uri="{FF2B5EF4-FFF2-40B4-BE49-F238E27FC236}">
                <a16:creationId xmlns:a16="http://schemas.microsoft.com/office/drawing/2014/main" id="{3F7D6F5B-7D39-4B3F-A707-FC4EC37B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789529"/>
            <a:ext cx="5851803" cy="3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41DC543-D68D-55F3-3C67-30C68F0C8253}"/>
              </a:ext>
            </a:extLst>
          </p:cNvPr>
          <p:cNvSpPr/>
          <p:nvPr/>
        </p:nvSpPr>
        <p:spPr>
          <a:xfrm>
            <a:off x="8278717" y="203193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9D65A9-AE7F-CFF6-E3A9-303E91D46F19}"/>
              </a:ext>
            </a:extLst>
          </p:cNvPr>
          <p:cNvSpPr/>
          <p:nvPr/>
        </p:nvSpPr>
        <p:spPr>
          <a:xfrm>
            <a:off x="10127694" y="203193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36E1-C39C-5572-6C39-5CD45BF5B8D6}"/>
              </a:ext>
            </a:extLst>
          </p:cNvPr>
          <p:cNvSpPr/>
          <p:nvPr/>
        </p:nvSpPr>
        <p:spPr>
          <a:xfrm>
            <a:off x="9254077" y="320048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29AD04-D070-3DFA-6E38-17AFB4AC73B1}"/>
              </a:ext>
            </a:extLst>
          </p:cNvPr>
          <p:cNvSpPr/>
          <p:nvPr/>
        </p:nvSpPr>
        <p:spPr>
          <a:xfrm>
            <a:off x="9254077" y="454541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FA04C0B-E87C-75BA-8869-B8AB894CD870}"/>
              </a:ext>
            </a:extLst>
          </p:cNvPr>
          <p:cNvSpPr/>
          <p:nvPr/>
        </p:nvSpPr>
        <p:spPr>
          <a:xfrm>
            <a:off x="7794593" y="376741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D16D06B-3B71-96DF-2001-29DEA196079E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8845645" y="2315397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160E8D4-E5D7-4630-ADB6-707C0DF6064A}"/>
              </a:ext>
            </a:extLst>
          </p:cNvPr>
          <p:cNvCxnSpPr>
            <a:cxnSpLocks/>
            <a:stCxn id="14" idx="5"/>
            <a:endCxn id="16" idx="1"/>
          </p:cNvCxnSpPr>
          <p:nvPr/>
        </p:nvCxnSpPr>
        <p:spPr>
          <a:xfrm>
            <a:off x="8762620" y="2515836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A0E00AD-8C19-0155-56EB-B1756DDE4B80}"/>
              </a:ext>
            </a:extLst>
          </p:cNvPr>
          <p:cNvCxnSpPr>
            <a:cxnSpLocks/>
            <a:stCxn id="15" idx="4"/>
            <a:endCxn id="16" idx="7"/>
          </p:cNvCxnSpPr>
          <p:nvPr/>
        </p:nvCxnSpPr>
        <p:spPr>
          <a:xfrm flipH="1">
            <a:off x="9737980" y="2598861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676A63A-C025-F1A1-FDE7-1F518C23FFCE}"/>
              </a:ext>
            </a:extLst>
          </p:cNvPr>
          <p:cNvCxnSpPr>
            <a:cxnSpLocks/>
            <a:stCxn id="18" idx="5"/>
            <a:endCxn id="17" idx="2"/>
          </p:cNvCxnSpPr>
          <p:nvPr/>
        </p:nvCxnSpPr>
        <p:spPr>
          <a:xfrm>
            <a:off x="8278496" y="4251317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BE261F4-42E5-97A7-9A96-63DEBE65FCB9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9537541" y="3767414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29FC5DA-F6FD-E7BA-9DEB-4ADF8C52C3D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45277D-B668-BC41-7A81-7B4A0857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78AC63F2-C351-8472-8C76-56401E2C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15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7C2FA12-84B6-B39C-2F39-D17ADB6A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450891"/>
            <a:ext cx="4984750" cy="35445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DF30EF-70C7-736A-EF21-763B0808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54" y="1450891"/>
            <a:ext cx="4984750" cy="35445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779A42-917B-FC35-B030-864AB519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184" y="5220251"/>
            <a:ext cx="2547620" cy="2654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4AD9-95C7-2CD2-81B3-177CEDE2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09" y="5220251"/>
            <a:ext cx="4206875" cy="2654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A65672-0D67-1E6D-92BF-813E6E2F0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029" y="1844591"/>
            <a:ext cx="434340" cy="2654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3DB6477-C337-175E-D222-68E804024B0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FF61AA-6BEC-92B9-955B-976758D08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9FB4E11F-0EA9-5694-0592-ED5934A2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73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F3F6EE85-FE70-C519-3E63-94BDEA3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40" y="1419629"/>
            <a:ext cx="3028950" cy="21539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9D43B1-857E-B0D4-9447-5245475A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40" y="3815940"/>
            <a:ext cx="3028950" cy="215392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07BC31-060A-0008-8A8A-47CE799C4571}"/>
              </a:ext>
            </a:extLst>
          </p:cNvPr>
          <p:cNvGrpSpPr/>
          <p:nvPr/>
        </p:nvGrpSpPr>
        <p:grpSpPr>
          <a:xfrm>
            <a:off x="1955165" y="4319270"/>
            <a:ext cx="1833245" cy="1092200"/>
            <a:chOff x="11069" y="6674"/>
            <a:chExt cx="2887" cy="172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B914E6F-1B49-4368-B23F-04970AEA02D2}"/>
                </a:ext>
              </a:extLst>
            </p:cNvPr>
            <p:cNvSpPr/>
            <p:nvPr/>
          </p:nvSpPr>
          <p:spPr>
            <a:xfrm>
              <a:off x="12339" y="667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DD5D0E1-2E5E-8B79-F528-015F9AD60D2E}"/>
                </a:ext>
              </a:extLst>
            </p:cNvPr>
            <p:cNvSpPr/>
            <p:nvPr/>
          </p:nvSpPr>
          <p:spPr>
            <a:xfrm>
              <a:off x="11069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6D9568D-91A8-D7FD-94A8-81EE6128EFC8}"/>
                </a:ext>
              </a:extLst>
            </p:cNvPr>
            <p:cNvSpPr/>
            <p:nvPr/>
          </p:nvSpPr>
          <p:spPr>
            <a:xfrm>
              <a:off x="13602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30" name="直接箭头连接符 10">
              <a:extLst>
                <a:ext uri="{FF2B5EF4-FFF2-40B4-BE49-F238E27FC236}">
                  <a16:creationId xmlns:a16="http://schemas.microsoft.com/office/drawing/2014/main" id="{71C01C8C-568F-53CA-E020-ABC5BB310ED0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1423" y="8218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11">
              <a:extLst>
                <a:ext uri="{FF2B5EF4-FFF2-40B4-BE49-F238E27FC236}">
                  <a16:creationId xmlns:a16="http://schemas.microsoft.com/office/drawing/2014/main" id="{C2580619-A227-4E36-45FC-2560113022E3}"/>
                </a:ext>
              </a:extLst>
            </p:cNvPr>
            <p:cNvCxnSpPr>
              <a:stCxn id="27" idx="3"/>
              <a:endCxn id="28" idx="7"/>
            </p:cNvCxnSpPr>
            <p:nvPr/>
          </p:nvCxnSpPr>
          <p:spPr>
            <a:xfrm flipH="1">
              <a:off x="11371" y="6977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12">
              <a:extLst>
                <a:ext uri="{FF2B5EF4-FFF2-40B4-BE49-F238E27FC236}">
                  <a16:creationId xmlns:a16="http://schemas.microsoft.com/office/drawing/2014/main" id="{7B4B0106-F37D-FDE8-ADB4-A16511716E42}"/>
                </a:ext>
              </a:extLst>
            </p:cNvPr>
            <p:cNvCxnSpPr>
              <a:stCxn id="27" idx="5"/>
              <a:endCxn id="29" idx="1"/>
            </p:cNvCxnSpPr>
            <p:nvPr/>
          </p:nvCxnSpPr>
          <p:spPr>
            <a:xfrm>
              <a:off x="12641" y="6977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DE0D5D-3507-7057-5C30-1D09FBEC615C}"/>
              </a:ext>
            </a:extLst>
          </p:cNvPr>
          <p:cNvGrpSpPr/>
          <p:nvPr/>
        </p:nvGrpSpPr>
        <p:grpSpPr>
          <a:xfrm>
            <a:off x="1955165" y="1890395"/>
            <a:ext cx="1833245" cy="1092200"/>
            <a:chOff x="11069" y="3041"/>
            <a:chExt cx="2887" cy="172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766EBDC-11D6-6BAA-8886-CB5D48E09194}"/>
                </a:ext>
              </a:extLst>
            </p:cNvPr>
            <p:cNvSpPr/>
            <p:nvPr/>
          </p:nvSpPr>
          <p:spPr>
            <a:xfrm>
              <a:off x="12339" y="304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2B2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B2B2B2"/>
                  </a:solidFill>
                </a:rPr>
                <a:t>Z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293D3A5-7480-8025-3889-1993B4F30184}"/>
                </a:ext>
              </a:extLst>
            </p:cNvPr>
            <p:cNvSpPr/>
            <p:nvPr/>
          </p:nvSpPr>
          <p:spPr>
            <a:xfrm>
              <a:off x="11069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0B28998-C35A-CDD5-F074-D8A8E47CC3DF}"/>
                </a:ext>
              </a:extLst>
            </p:cNvPr>
            <p:cNvSpPr/>
            <p:nvPr/>
          </p:nvSpPr>
          <p:spPr>
            <a:xfrm>
              <a:off x="13602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37" name="直接箭头连接符 16">
              <a:extLst>
                <a:ext uri="{FF2B5EF4-FFF2-40B4-BE49-F238E27FC236}">
                  <a16:creationId xmlns:a16="http://schemas.microsoft.com/office/drawing/2014/main" id="{255B4AF3-1BF9-B64D-2082-97F4F959FC8E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11423" y="4585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17">
              <a:extLst>
                <a:ext uri="{FF2B5EF4-FFF2-40B4-BE49-F238E27FC236}">
                  <a16:creationId xmlns:a16="http://schemas.microsoft.com/office/drawing/2014/main" id="{BF3D51D7-E67A-351D-5155-BB98AC98E7B1}"/>
                </a:ext>
              </a:extLst>
            </p:cNvPr>
            <p:cNvCxnSpPr>
              <a:stCxn id="34" idx="3"/>
              <a:endCxn id="35" idx="7"/>
            </p:cNvCxnSpPr>
            <p:nvPr/>
          </p:nvCxnSpPr>
          <p:spPr>
            <a:xfrm flipH="1">
              <a:off x="11371" y="3344"/>
              <a:ext cx="1020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18">
              <a:extLst>
                <a:ext uri="{FF2B5EF4-FFF2-40B4-BE49-F238E27FC236}">
                  <a16:creationId xmlns:a16="http://schemas.microsoft.com/office/drawing/2014/main" id="{F617C8F6-DCF9-A7DB-F148-61B0D3DC180C}"/>
                </a:ext>
              </a:extLst>
            </p:cNvPr>
            <p:cNvCxnSpPr>
              <a:stCxn id="34" idx="5"/>
              <a:endCxn id="36" idx="1"/>
            </p:cNvCxnSpPr>
            <p:nvPr/>
          </p:nvCxnSpPr>
          <p:spPr>
            <a:xfrm>
              <a:off x="12641" y="3344"/>
              <a:ext cx="1013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AF93B99-42EB-E8E7-CDF3-1F9AAB879437}"/>
              </a:ext>
            </a:extLst>
          </p:cNvPr>
          <p:cNvSpPr txBox="1"/>
          <p:nvPr/>
        </p:nvSpPr>
        <p:spPr>
          <a:xfrm>
            <a:off x="5093996" y="4253897"/>
            <a:ext cx="146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Z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是混淆变量</a:t>
            </a:r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829FC5-BB39-8809-A9CD-E0FA8D605364}"/>
              </a:ext>
            </a:extLst>
          </p:cNvPr>
          <p:cNvSpPr txBox="1"/>
          <p:nvPr/>
        </p:nvSpPr>
        <p:spPr>
          <a:xfrm>
            <a:off x="4659324" y="4630929"/>
            <a:ext cx="39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Confounding Variables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E97E45-A146-BC51-A1FF-63D700190590}"/>
                  </a:ext>
                </a:extLst>
              </p:cNvPr>
              <p:cNvSpPr txBox="1"/>
              <p:nvPr/>
            </p:nvSpPr>
            <p:spPr>
              <a:xfrm>
                <a:off x="4703850" y="5599752"/>
                <a:ext cx="2245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E97E45-A146-BC51-A1FF-63D700190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850" y="5599752"/>
                <a:ext cx="2245871" cy="276999"/>
              </a:xfrm>
              <a:prstGeom prst="rect">
                <a:avLst/>
              </a:prstGeom>
              <a:blipFill>
                <a:blip r:embed="rId7"/>
                <a:stretch>
                  <a:fillRect l="-1685" t="-4545" r="-2809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0A648C1-8A0F-E393-ADF2-E669E3D1BE72}"/>
                  </a:ext>
                </a:extLst>
              </p:cNvPr>
              <p:cNvSpPr txBox="1"/>
              <p:nvPr/>
            </p:nvSpPr>
            <p:spPr>
              <a:xfrm>
                <a:off x="4633339" y="2757805"/>
                <a:ext cx="2245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0A648C1-8A0F-E393-ADF2-E669E3D1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39" y="2757805"/>
                <a:ext cx="2245871" cy="276999"/>
              </a:xfrm>
              <a:prstGeom prst="rect">
                <a:avLst/>
              </a:prstGeom>
              <a:blipFill>
                <a:blip r:embed="rId8"/>
                <a:stretch>
                  <a:fillRect l="-1685" r="-3371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82DA413-0601-2E9F-C208-B53DD525A0ED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4BEE98-0E17-9399-EFBF-931212F852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0A4155BE-AFA9-2E5D-FC6C-4646065A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ausal graphs – Jean Golding Institute Blog">
            <a:extLst>
              <a:ext uri="{FF2B5EF4-FFF2-40B4-BE49-F238E27FC236}">
                <a16:creationId xmlns:a16="http://schemas.microsoft.com/office/drawing/2014/main" id="{6FA842E9-6147-615A-5FC5-B6263501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31" y="1452388"/>
            <a:ext cx="5538174" cy="31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43E84B2-81CB-B186-D145-782134093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7" y="1452388"/>
            <a:ext cx="6614153" cy="4479925"/>
          </a:xfrm>
        </p:spPr>
        <p:txBody>
          <a:bodyPr/>
          <a:lstStyle/>
          <a:p>
            <a:pPr fontAlgn="auto">
              <a:lnSpc>
                <a:spcPct val="120000"/>
              </a:lnSpc>
            </a:pPr>
            <a:r>
              <a:rPr lang="en-US" dirty="0">
                <a:sym typeface="+mn-ea"/>
              </a:rPr>
              <a:t>P(Y=</a:t>
            </a:r>
            <a:r>
              <a:rPr lang="en-US" dirty="0" err="1">
                <a:sym typeface="+mn-ea"/>
              </a:rPr>
              <a:t>y|X</a:t>
            </a:r>
            <a:r>
              <a:rPr lang="en-US" dirty="0">
                <a:sym typeface="+mn-ea"/>
              </a:rPr>
              <a:t>=x) vs. P(Y=</a:t>
            </a:r>
            <a:r>
              <a:rPr lang="en-US" dirty="0" err="1">
                <a:sym typeface="+mn-ea"/>
              </a:rPr>
              <a:t>y|do</a:t>
            </a:r>
            <a:r>
              <a:rPr lang="en-US" dirty="0">
                <a:sym typeface="+mn-ea"/>
              </a:rPr>
              <a:t>(X)=x)</a:t>
            </a:r>
          </a:p>
          <a:p>
            <a:pPr lvl="1" fontAlgn="auto">
              <a:lnSpc>
                <a:spcPct val="120000"/>
              </a:lnSpc>
            </a:pPr>
            <a:endParaRPr lang="en-US" sz="2000" dirty="0"/>
          </a:p>
          <a:p>
            <a:pPr lvl="1" fontAlgn="auto">
              <a:lnSpc>
                <a:spcPct val="120000"/>
              </a:lnSpc>
            </a:pPr>
            <a:r>
              <a:rPr lang="en-US" sz="2000" dirty="0"/>
              <a:t>P(Y=</a:t>
            </a:r>
            <a:r>
              <a:rPr lang="en-US" sz="2000" dirty="0" err="1"/>
              <a:t>y|X</a:t>
            </a:r>
            <a:r>
              <a:rPr lang="en-US" sz="2000" dirty="0"/>
              <a:t>=x)</a:t>
            </a:r>
            <a:r>
              <a:rPr lang="zh-CN" altLang="en-US" sz="2000" dirty="0"/>
              <a:t>：只统计满足</a:t>
            </a:r>
            <a:r>
              <a:rPr lang="en-US" altLang="zh-CN" sz="2000" dirty="0"/>
              <a:t>X=x</a:t>
            </a:r>
            <a:r>
              <a:rPr lang="zh-CN" altLang="en-US" sz="2000" dirty="0"/>
              <a:t>条件的样本</a:t>
            </a:r>
          </a:p>
          <a:p>
            <a:pPr lvl="1" fontAlgn="auto">
              <a:lnSpc>
                <a:spcPct val="120000"/>
              </a:lnSpc>
            </a:pPr>
            <a:endParaRPr lang="en-US" altLang="zh-CN" sz="2000" dirty="0"/>
          </a:p>
          <a:p>
            <a:pPr lvl="1" fontAlgn="auto">
              <a:lnSpc>
                <a:spcPct val="120000"/>
              </a:lnSpc>
            </a:pPr>
            <a:r>
              <a:rPr lang="en-US" altLang="zh-CN" sz="2000" dirty="0"/>
              <a:t>P(Y=</a:t>
            </a:r>
            <a:r>
              <a:rPr lang="en-US" altLang="zh-CN" sz="2000" dirty="0" err="1"/>
              <a:t>y|do</a:t>
            </a:r>
            <a:r>
              <a:rPr lang="en-US" altLang="zh-CN" sz="2000" dirty="0"/>
              <a:t>(X)=x)</a:t>
            </a:r>
            <a:r>
              <a:rPr lang="zh-CN" altLang="en-US" sz="2000" dirty="0"/>
              <a:t>：针对全部样本，但是让</a:t>
            </a:r>
            <a:r>
              <a:rPr lang="en-US" altLang="zh-CN" sz="2000" dirty="0"/>
              <a:t>X=x</a:t>
            </a:r>
          </a:p>
          <a:p>
            <a:pPr lvl="1" fontAlgn="auto">
              <a:lnSpc>
                <a:spcPct val="120000"/>
              </a:lnSpc>
            </a:pPr>
            <a:endParaRPr lang="en-US" altLang="zh-CN" sz="2000" dirty="0"/>
          </a:p>
          <a:p>
            <a:pPr lvl="0" fontAlgn="auto">
              <a:lnSpc>
                <a:spcPct val="120000"/>
              </a:lnSpc>
            </a:pPr>
            <a:r>
              <a:rPr lang="en-US" altLang="zh-CN" sz="2330" dirty="0"/>
              <a:t>do(X=x)</a:t>
            </a:r>
            <a:r>
              <a:rPr lang="zh-CN" altLang="en-US" sz="2330" dirty="0"/>
              <a:t>意味着对</a:t>
            </a:r>
            <a:r>
              <a:rPr lang="en-US" altLang="zh-CN" sz="2330" dirty="0"/>
              <a:t>X</a:t>
            </a:r>
            <a:r>
              <a:rPr lang="zh-CN" altLang="en-US" sz="2330" dirty="0"/>
              <a:t>的后门路径上的变量</a:t>
            </a:r>
            <a:r>
              <a:rPr lang="en-US" altLang="zh-CN" sz="2330" dirty="0"/>
              <a:t>(Z)</a:t>
            </a:r>
            <a:r>
              <a:rPr lang="zh-CN" altLang="en-US" sz="2330" dirty="0"/>
              <a:t>实施控制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1995" dirty="0"/>
              <a:t>右图：即控制变量</a:t>
            </a:r>
            <a:r>
              <a:rPr lang="en-US" altLang="zh-CN" sz="1995" dirty="0"/>
              <a:t>Z</a:t>
            </a:r>
            <a:r>
              <a:rPr lang="zh-CN" altLang="en-US" sz="1995" dirty="0"/>
              <a:t>即可实现</a:t>
            </a:r>
            <a:r>
              <a:rPr lang="en-US" altLang="zh-CN" sz="1995" dirty="0">
                <a:sym typeface="+mn-ea"/>
              </a:rPr>
              <a:t>do(X)</a:t>
            </a:r>
            <a:endParaRPr lang="zh-CN" altLang="en-US" sz="1995" dirty="0"/>
          </a:p>
          <a:p>
            <a:pPr lvl="1" fontAlgn="auto">
              <a:lnSpc>
                <a:spcPct val="120000"/>
              </a:lnSpc>
            </a:pPr>
            <a:r>
              <a:rPr lang="zh-CN" altLang="en-US" sz="1995" dirty="0"/>
              <a:t>文献中，</a:t>
            </a:r>
            <a:r>
              <a:rPr lang="en-US" altLang="zh-CN" sz="1995" dirty="0">
                <a:sym typeface="+mn-ea"/>
              </a:rPr>
              <a:t>adjust Z / </a:t>
            </a:r>
            <a:r>
              <a:rPr lang="en-US" altLang="zh-CN" sz="1995" dirty="0"/>
              <a:t>control Z / given Z，</a:t>
            </a:r>
            <a:r>
              <a:rPr lang="zh-CN" altLang="en-US" sz="1995" dirty="0"/>
              <a:t>是同一个意思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78F2AB-884A-DCB0-4B6B-1C6E76182338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6E634-D444-61D0-40EC-361893F2C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85E3429-3AE1-3B64-4DBD-BE8FCAF5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15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4E95DF41-0B1B-05B6-4335-789DB92A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4270" y="2542181"/>
            <a:ext cx="2023945" cy="1450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02A820-1163-7A0F-A6EB-D7B595AC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96" y="2334941"/>
            <a:ext cx="2722857" cy="1812402"/>
          </a:xfrm>
          <a:prstGeom prst="rect">
            <a:avLst/>
          </a:prstGeom>
        </p:spPr>
      </p:pic>
      <p:pic>
        <p:nvPicPr>
          <p:cNvPr id="14" name="Picture 1" descr="480x319_116f057a183">
            <a:extLst>
              <a:ext uri="{FF2B5EF4-FFF2-40B4-BE49-F238E27FC236}">
                <a16:creationId xmlns:a16="http://schemas.microsoft.com/office/drawing/2014/main" id="{4C28531E-C48A-7161-DCA3-F3DA3643E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64" r="8322" b="-1"/>
          <a:stretch/>
        </p:blipFill>
        <p:spPr bwMode="auto">
          <a:xfrm>
            <a:off x="1052546" y="2464276"/>
            <a:ext cx="1760220" cy="14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423004-7645-C648-0B08-54261192B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34" y="2509863"/>
            <a:ext cx="1931140" cy="1450757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2D10B80-2C64-9F40-BE4C-91E611518552}"/>
              </a:ext>
            </a:extLst>
          </p:cNvPr>
          <p:cNvCxnSpPr/>
          <p:nvPr/>
        </p:nvCxnSpPr>
        <p:spPr>
          <a:xfrm>
            <a:off x="2963388" y="3271429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C45DCD2-BDF2-BE85-6D1B-FE77CCAC934C}"/>
              </a:ext>
            </a:extLst>
          </p:cNvPr>
          <p:cNvCxnSpPr/>
          <p:nvPr/>
        </p:nvCxnSpPr>
        <p:spPr>
          <a:xfrm>
            <a:off x="5594583" y="326756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D435B63-4EB5-4FCD-71CA-08E9D9FC0F40}"/>
              </a:ext>
            </a:extLst>
          </p:cNvPr>
          <p:cNvCxnSpPr/>
          <p:nvPr/>
        </p:nvCxnSpPr>
        <p:spPr>
          <a:xfrm>
            <a:off x="8075941" y="326756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68CBB29-EE36-9B7A-F82D-F47F2F4D7C8A}"/>
              </a:ext>
            </a:extLst>
          </p:cNvPr>
          <p:cNvCxnSpPr/>
          <p:nvPr/>
        </p:nvCxnSpPr>
        <p:spPr>
          <a:xfrm>
            <a:off x="9603604" y="4333059"/>
            <a:ext cx="0" cy="550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19DF8A6-6196-ADB8-2FD8-9189F97D7ECB}"/>
              </a:ext>
            </a:extLst>
          </p:cNvPr>
          <p:cNvCxnSpPr>
            <a:cxnSpLocks/>
          </p:cNvCxnSpPr>
          <p:nvPr/>
        </p:nvCxnSpPr>
        <p:spPr>
          <a:xfrm flipH="1">
            <a:off x="1932656" y="4883902"/>
            <a:ext cx="76709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B5A9679-F21F-90E0-8E84-2375C6A93CD9}"/>
              </a:ext>
            </a:extLst>
          </p:cNvPr>
          <p:cNvCxnSpPr>
            <a:cxnSpLocks/>
          </p:cNvCxnSpPr>
          <p:nvPr/>
        </p:nvCxnSpPr>
        <p:spPr>
          <a:xfrm flipV="1">
            <a:off x="1932656" y="4333059"/>
            <a:ext cx="0" cy="550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B4D9C6-CD55-DD73-FC99-BE805DD4840A}"/>
              </a:ext>
            </a:extLst>
          </p:cNvPr>
          <p:cNvSpPr txBox="1"/>
          <p:nvPr/>
        </p:nvSpPr>
        <p:spPr>
          <a:xfrm>
            <a:off x="925646" y="1992942"/>
            <a:ext cx="221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579813-35B7-E799-7F9A-B4E14FD49D49}"/>
              </a:ext>
            </a:extLst>
          </p:cNvPr>
          <p:cNvSpPr txBox="1"/>
          <p:nvPr/>
        </p:nvSpPr>
        <p:spPr>
          <a:xfrm>
            <a:off x="3286109" y="1992942"/>
            <a:ext cx="272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Behavior (observations)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99790E-F7F2-1054-768A-EE5891A03860}"/>
              </a:ext>
            </a:extLst>
          </p:cNvPr>
          <p:cNvSpPr txBox="1"/>
          <p:nvPr/>
        </p:nvSpPr>
        <p:spPr>
          <a:xfrm>
            <a:off x="6408152" y="1979276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AI systems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1EDB20-5AFD-855F-4068-23E1EF089AA1}"/>
              </a:ext>
            </a:extLst>
          </p:cNvPr>
          <p:cNvSpPr txBox="1"/>
          <p:nvPr/>
        </p:nvSpPr>
        <p:spPr>
          <a:xfrm>
            <a:off x="9050364" y="1972561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6114C0-580C-AD35-EA13-5E70591D9030}"/>
              </a:ext>
            </a:extLst>
          </p:cNvPr>
          <p:cNvSpPr txBox="1"/>
          <p:nvPr/>
        </p:nvSpPr>
        <p:spPr>
          <a:xfrm>
            <a:off x="4565994" y="4560736"/>
            <a:ext cx="254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Prediction, Simulation,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E29F6A-B959-5B40-CAEB-E848D204A57A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D6FEA6-A6C6-355C-7932-A1C9186E2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CAF82496-22D3-87DC-F662-3FFA0FE5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8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90D10D66-025C-4EC4-D273-5D247A59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5911" y="1404154"/>
            <a:ext cx="9749298" cy="2374997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84F93A77-5171-065C-6158-54AAE344C7A9}"/>
              </a:ext>
            </a:extLst>
          </p:cNvPr>
          <p:cNvSpPr/>
          <p:nvPr/>
        </p:nvSpPr>
        <p:spPr>
          <a:xfrm>
            <a:off x="2557831" y="388187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28C003F-C0A9-74B8-874E-F8473858F3CA}"/>
              </a:ext>
            </a:extLst>
          </p:cNvPr>
          <p:cNvSpPr/>
          <p:nvPr/>
        </p:nvSpPr>
        <p:spPr>
          <a:xfrm>
            <a:off x="1380226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221E11-9E16-1320-C338-8092CBFCD49A}"/>
              </a:ext>
            </a:extLst>
          </p:cNvPr>
          <p:cNvSpPr/>
          <p:nvPr/>
        </p:nvSpPr>
        <p:spPr>
          <a:xfrm>
            <a:off x="3735436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62CAC77-06DD-ABFB-8173-4011717CFFF4}"/>
              </a:ext>
            </a:extLst>
          </p:cNvPr>
          <p:cNvCxnSpPr>
            <a:cxnSpLocks/>
            <a:stCxn id="4" idx="3"/>
            <a:endCxn id="11" idx="7"/>
          </p:cNvCxnSpPr>
          <p:nvPr/>
        </p:nvCxnSpPr>
        <p:spPr>
          <a:xfrm flipH="1">
            <a:off x="2248875" y="4668754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38FBCA3-BDD5-BB98-E86E-CD98A76BD971}"/>
              </a:ext>
            </a:extLst>
          </p:cNvPr>
          <p:cNvCxnSpPr>
            <a:cxnSpLocks/>
            <a:stCxn id="4" idx="5"/>
            <a:endCxn id="12" idx="1"/>
          </p:cNvCxnSpPr>
          <p:nvPr/>
        </p:nvCxnSpPr>
        <p:spPr>
          <a:xfrm>
            <a:off x="3426480" y="4668754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4000B8D-0EC6-0827-83A9-C7D8D7C4DD1C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2397912" y="5481930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id="{2DE968A2-EDB5-8558-6817-7B618D65669D}"/>
              </a:ext>
            </a:extLst>
          </p:cNvPr>
          <p:cNvSpPr/>
          <p:nvPr/>
        </p:nvSpPr>
        <p:spPr>
          <a:xfrm>
            <a:off x="5682846" y="4767627"/>
            <a:ext cx="435429" cy="289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E3C1FAD-7DBE-645B-ECC5-4F216506B573}"/>
              </a:ext>
            </a:extLst>
          </p:cNvPr>
          <p:cNvSpPr/>
          <p:nvPr/>
        </p:nvSpPr>
        <p:spPr>
          <a:xfrm>
            <a:off x="8201172" y="388187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A80961D-8064-2540-DE80-D4248CF6D4DC}"/>
              </a:ext>
            </a:extLst>
          </p:cNvPr>
          <p:cNvSpPr/>
          <p:nvPr/>
        </p:nvSpPr>
        <p:spPr>
          <a:xfrm>
            <a:off x="7023567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66779C8-A6E2-641C-C56A-0C1B36C23B71}"/>
              </a:ext>
            </a:extLst>
          </p:cNvPr>
          <p:cNvSpPr/>
          <p:nvPr/>
        </p:nvSpPr>
        <p:spPr>
          <a:xfrm>
            <a:off x="9378777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FF3D022-4B8F-0828-2672-4E4EE14A106B}"/>
              </a:ext>
            </a:extLst>
          </p:cNvPr>
          <p:cNvCxnSpPr>
            <a:cxnSpLocks/>
            <a:stCxn id="47" idx="5"/>
            <a:endCxn id="49" idx="1"/>
          </p:cNvCxnSpPr>
          <p:nvPr/>
        </p:nvCxnSpPr>
        <p:spPr>
          <a:xfrm>
            <a:off x="9069821" y="4668754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C58087A7-00DC-2462-CE0F-8FAF16623ACF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8041253" y="5481930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66F6444-C7F4-A762-234A-E1D3517A5366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465FA0-FA28-5426-B45A-A23552820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355BBB56-19B6-D3FF-E064-B6E3A38A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337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55F294C-2D28-C31A-7BAB-89AF1207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96" y="1666071"/>
            <a:ext cx="9077074" cy="4351338"/>
          </a:xfrm>
        </p:spPr>
        <p:txBody>
          <a:bodyPr/>
          <a:lstStyle/>
          <a:p>
            <a:r>
              <a:rPr lang="zh-CN" altLang="en-US" dirty="0"/>
              <a:t>常识</a:t>
            </a:r>
          </a:p>
          <a:p>
            <a:pPr lvl="1"/>
            <a:r>
              <a:rPr lang="zh-CN" altLang="en-US" dirty="0"/>
              <a:t>下雨地会湿</a:t>
            </a:r>
          </a:p>
          <a:p>
            <a:pPr lvl="1"/>
            <a:r>
              <a:rPr lang="zh-CN" altLang="en-US" dirty="0"/>
              <a:t>受教育程度影响收入</a:t>
            </a:r>
          </a:p>
          <a:p>
            <a:pPr lvl="1"/>
            <a:r>
              <a:rPr lang="zh-CN" altLang="en-US" dirty="0"/>
              <a:t>温室气体排放导致全球变暖</a:t>
            </a:r>
          </a:p>
          <a:p>
            <a:endParaRPr lang="zh-CN" altLang="en-US" dirty="0"/>
          </a:p>
          <a:p>
            <a:r>
              <a:rPr lang="zh-CN" altLang="en-US" dirty="0"/>
              <a:t>数据</a:t>
            </a:r>
          </a:p>
          <a:p>
            <a:pPr lvl="1"/>
            <a:r>
              <a:rPr lang="zh-CN" altLang="en-US" dirty="0"/>
              <a:t>因果发现：从数据中构建因果关系</a:t>
            </a:r>
          </a:p>
          <a:p>
            <a:pPr lvl="1"/>
            <a:r>
              <a:rPr lang="zh-CN" altLang="en-US" dirty="0"/>
              <a:t>因果推断：定量计算因果关系的方向及强弱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4DA993-591C-85C1-B6AC-D1FA9D29AAC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1E1BB5-4A9D-19BC-83AC-E0F5D280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1B968C1-C56E-7E20-93EC-AE682C0B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82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D139B20-6B06-BCCC-56F4-2AB22FDF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42682"/>
            <a:ext cx="6185868" cy="845705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causal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pair?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1613FB-C9B9-6226-2D18-3E875920E78C}"/>
              </a:ext>
            </a:extLst>
          </p:cNvPr>
          <p:cNvSpPr txBox="1"/>
          <p:nvPr/>
        </p:nvSpPr>
        <p:spPr>
          <a:xfrm>
            <a:off x="724829" y="3281502"/>
            <a:ext cx="640942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120000"/>
              </a:lnSpc>
            </a:pP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D</a:t>
            </a:r>
            <a:r>
              <a:rPr lang="zh-CN" altLang="en-US" dirty="0"/>
              <a:t>的路径：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/>
              <a:t>A -&gt; D</a:t>
            </a:r>
            <a:r>
              <a:rPr lang="zh-CN" altLang="en-US" sz="2000" dirty="0"/>
              <a:t>：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因果效应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(Effect)</a:t>
            </a:r>
            <a:endParaRPr lang="en-US" altLang="zh-CN" sz="20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endParaRPr lang="zh-CN" altLang="en-US" sz="20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A28654-1916-9B8F-818E-8E12AA2B52B5}"/>
              </a:ext>
            </a:extLst>
          </p:cNvPr>
          <p:cNvSpPr/>
          <p:nvPr/>
        </p:nvSpPr>
        <p:spPr>
          <a:xfrm>
            <a:off x="9037842" y="17820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A232390-80BA-335C-ADF0-AEB58EF65548}"/>
              </a:ext>
            </a:extLst>
          </p:cNvPr>
          <p:cNvSpPr/>
          <p:nvPr/>
        </p:nvSpPr>
        <p:spPr>
          <a:xfrm>
            <a:off x="775517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3732D91-5A6C-7A4C-CE38-593BE1E93EAD}"/>
              </a:ext>
            </a:extLst>
          </p:cNvPr>
          <p:cNvSpPr/>
          <p:nvPr/>
        </p:nvSpPr>
        <p:spPr>
          <a:xfrm>
            <a:off x="1026586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D15B14D-935F-2688-5800-C9ED4522AE0A}"/>
              </a:ext>
            </a:extLst>
          </p:cNvPr>
          <p:cNvSpPr/>
          <p:nvPr/>
        </p:nvSpPr>
        <p:spPr>
          <a:xfrm>
            <a:off x="8322107" y="480610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839CC33-A95E-133D-3AD9-13F44F93EDB1}"/>
              </a:ext>
            </a:extLst>
          </p:cNvPr>
          <p:cNvSpPr/>
          <p:nvPr/>
        </p:nvSpPr>
        <p:spPr>
          <a:xfrm>
            <a:off x="9839174" y="477626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93FC8C7-E1A4-0F32-ABC9-2950DACF712D}"/>
              </a:ext>
            </a:extLst>
          </p:cNvPr>
          <p:cNvCxnSpPr>
            <a:stCxn id="21" idx="4"/>
            <a:endCxn id="24" idx="0"/>
          </p:cNvCxnSpPr>
          <p:nvPr/>
        </p:nvCxnSpPr>
        <p:spPr>
          <a:xfrm flipH="1">
            <a:off x="8605571" y="2348998"/>
            <a:ext cx="715735" cy="245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E606016-AE6B-B509-B263-0C46F35F3FC4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9521745" y="2265973"/>
            <a:ext cx="827149" cy="96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1470D78-C656-6EE2-3FAD-32E6B971B9C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8322107" y="3429000"/>
            <a:ext cx="1943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F757C29-5064-AA84-7BBF-A2C65B5ACA1D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 flipH="1">
            <a:off x="10122638" y="3712464"/>
            <a:ext cx="426695" cy="1063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83406F9-4CD0-AF7F-91F0-5ADDBDB5CDA5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8239082" y="3629439"/>
            <a:ext cx="1683117" cy="1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0D7922F-F4CC-D6AD-31F6-0FA6F5133F77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43038-0068-163B-A295-0C9F3885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15D6CDBA-3CA3-0D35-576A-73E8EB38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184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D139B20-6B06-BCCC-56F4-2AB22FDF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42682"/>
            <a:ext cx="6185868" cy="845705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causal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pair?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9FD21-6C3F-A6E0-2B3E-2EDA93547279}"/>
              </a:ext>
            </a:extLst>
          </p:cNvPr>
          <p:cNvSpPr txBox="1"/>
          <p:nvPr/>
        </p:nvSpPr>
        <p:spPr>
          <a:xfrm>
            <a:off x="635619" y="3281502"/>
            <a:ext cx="6409426" cy="113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B</a:t>
            </a:r>
            <a:r>
              <a:rPr lang="zh-CN" altLang="en-US" dirty="0">
                <a:sym typeface="+mn-ea"/>
              </a:rPr>
              <a:t>到</a:t>
            </a:r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的路径：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B -&gt; E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       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直接因果效应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(DE)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B -&gt; C -&gt; E</a:t>
            </a:r>
            <a:r>
              <a:rPr lang="zh-CN" altLang="en-US" sz="2000" dirty="0">
                <a:sym typeface="+mn-ea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间接因果效应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(IE)</a:t>
            </a:r>
            <a:endParaRPr lang="zh-CN" altLang="en-US" b="1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5050EE2-DADD-D0F1-11B7-2F94D662A8CA}"/>
              </a:ext>
            </a:extLst>
          </p:cNvPr>
          <p:cNvSpPr/>
          <p:nvPr/>
        </p:nvSpPr>
        <p:spPr>
          <a:xfrm>
            <a:off x="9037842" y="17820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394B246-3A83-738D-4851-28A1195954AF}"/>
              </a:ext>
            </a:extLst>
          </p:cNvPr>
          <p:cNvSpPr/>
          <p:nvPr/>
        </p:nvSpPr>
        <p:spPr>
          <a:xfrm>
            <a:off x="775517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B0205D8-1DBD-1291-DC75-7AA43AAEEB5A}"/>
              </a:ext>
            </a:extLst>
          </p:cNvPr>
          <p:cNvSpPr/>
          <p:nvPr/>
        </p:nvSpPr>
        <p:spPr>
          <a:xfrm>
            <a:off x="1026586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FBBDA2C-5691-DEB7-1DFB-ED9176550CBB}"/>
              </a:ext>
            </a:extLst>
          </p:cNvPr>
          <p:cNvSpPr/>
          <p:nvPr/>
        </p:nvSpPr>
        <p:spPr>
          <a:xfrm>
            <a:off x="8322107" y="480610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25C05F2-952C-01EF-B6CE-F6A427308A9F}"/>
              </a:ext>
            </a:extLst>
          </p:cNvPr>
          <p:cNvSpPr/>
          <p:nvPr/>
        </p:nvSpPr>
        <p:spPr>
          <a:xfrm>
            <a:off x="9839174" y="477626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81298AC-EDF7-5863-2B2D-F6AB70E1D618}"/>
              </a:ext>
            </a:extLst>
          </p:cNvPr>
          <p:cNvCxnSpPr>
            <a:stCxn id="2" idx="4"/>
            <a:endCxn id="17" idx="0"/>
          </p:cNvCxnSpPr>
          <p:nvPr/>
        </p:nvCxnSpPr>
        <p:spPr>
          <a:xfrm flipH="1">
            <a:off x="8605571" y="2348998"/>
            <a:ext cx="715735" cy="245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EE49B7B-EF3D-74AF-F628-CF0F79074483}"/>
              </a:ext>
            </a:extLst>
          </p:cNvPr>
          <p:cNvCxnSpPr>
            <a:cxnSpLocks/>
            <a:stCxn id="2" idx="5"/>
            <a:endCxn id="15" idx="1"/>
          </p:cNvCxnSpPr>
          <p:nvPr/>
        </p:nvCxnSpPr>
        <p:spPr>
          <a:xfrm>
            <a:off x="9521745" y="2265973"/>
            <a:ext cx="827149" cy="96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AD08096-11BE-EE60-E81D-D3E5A6CFF63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8322107" y="3429000"/>
            <a:ext cx="19437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6494001-052B-63C9-3BFC-D6BBE25D2FE2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 flipH="1">
            <a:off x="10122638" y="3712464"/>
            <a:ext cx="426695" cy="1063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34F2E0-EEFB-9B90-34C3-E5E7E9CDBC36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8239082" y="3629439"/>
            <a:ext cx="1683117" cy="1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8ACE9FD-65FF-43EB-3DF4-6AE700F08448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5D71B2-FD7D-3649-5698-828D3AAF3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5D00FBE-E1D6-93B7-53AC-93CD49E3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81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D139B20-6B06-BCCC-56F4-2AB22FDF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42682"/>
            <a:ext cx="6185868" cy="845705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causal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pair?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A28654-1916-9B8F-818E-8E12AA2B52B5}"/>
              </a:ext>
            </a:extLst>
          </p:cNvPr>
          <p:cNvSpPr/>
          <p:nvPr/>
        </p:nvSpPr>
        <p:spPr>
          <a:xfrm>
            <a:off x="9037842" y="17820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A232390-80BA-335C-ADF0-AEB58EF65548}"/>
              </a:ext>
            </a:extLst>
          </p:cNvPr>
          <p:cNvSpPr/>
          <p:nvPr/>
        </p:nvSpPr>
        <p:spPr>
          <a:xfrm>
            <a:off x="775517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3732D91-5A6C-7A4C-CE38-593BE1E93EAD}"/>
              </a:ext>
            </a:extLst>
          </p:cNvPr>
          <p:cNvSpPr/>
          <p:nvPr/>
        </p:nvSpPr>
        <p:spPr>
          <a:xfrm>
            <a:off x="1026586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D15B14D-935F-2688-5800-C9ED4522AE0A}"/>
              </a:ext>
            </a:extLst>
          </p:cNvPr>
          <p:cNvSpPr/>
          <p:nvPr/>
        </p:nvSpPr>
        <p:spPr>
          <a:xfrm>
            <a:off x="8322107" y="480610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839CC33-A95E-133D-3AD9-13F44F93EDB1}"/>
              </a:ext>
            </a:extLst>
          </p:cNvPr>
          <p:cNvSpPr/>
          <p:nvPr/>
        </p:nvSpPr>
        <p:spPr>
          <a:xfrm>
            <a:off x="9839174" y="477626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93FC8C7-E1A4-0F32-ABC9-2950DACF712D}"/>
              </a:ext>
            </a:extLst>
          </p:cNvPr>
          <p:cNvCxnSpPr>
            <a:stCxn id="21" idx="4"/>
            <a:endCxn id="24" idx="0"/>
          </p:cNvCxnSpPr>
          <p:nvPr/>
        </p:nvCxnSpPr>
        <p:spPr>
          <a:xfrm flipH="1">
            <a:off x="8605571" y="2348998"/>
            <a:ext cx="715735" cy="245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E606016-AE6B-B509-B263-0C46F35F3FC4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9521745" y="2265973"/>
            <a:ext cx="827149" cy="96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1470D78-C656-6EE2-3FAD-32E6B971B9C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8322107" y="3429000"/>
            <a:ext cx="1943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F757C29-5064-AA84-7BBF-A2C65B5ACA1D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 flipH="1">
            <a:off x="10122638" y="3712464"/>
            <a:ext cx="426695" cy="1063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83406F9-4CD0-AF7F-91F0-5ADDBDB5CDA5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8239082" y="3629439"/>
            <a:ext cx="1683117" cy="1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4D9DA71-9CFC-27E6-6056-B63D54D75694}"/>
              </a:ext>
            </a:extLst>
          </p:cNvPr>
          <p:cNvSpPr txBox="1"/>
          <p:nvPr/>
        </p:nvSpPr>
        <p:spPr>
          <a:xfrm>
            <a:off x="566994" y="3429000"/>
            <a:ext cx="6409426" cy="113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C</a:t>
            </a:r>
            <a:r>
              <a:rPr lang="zh-CN" altLang="en-US" sz="2000" dirty="0">
                <a:sym typeface="+mn-ea"/>
              </a:rPr>
              <a:t>到</a:t>
            </a:r>
            <a:r>
              <a:rPr lang="en-US" altLang="zh-CN" sz="2000" dirty="0">
                <a:sym typeface="+mn-ea"/>
              </a:rPr>
              <a:t>E</a:t>
            </a:r>
            <a:r>
              <a:rPr lang="zh-CN" altLang="en-US" sz="2000" dirty="0">
                <a:sym typeface="+mn-ea"/>
              </a:rPr>
              <a:t>的路径：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C -&gt; E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      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因果效应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C -&gt; B -&gt; E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后门路径（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B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是混淆变量）</a:t>
            </a:r>
            <a:endParaRPr lang="en-US" altLang="zh-CN" sz="1600" dirty="0"/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7278031-153B-EB8A-423A-74908FD120BC}"/>
              </a:ext>
            </a:extLst>
          </p:cNvPr>
          <p:cNvCxnSpPr>
            <a:cxnSpLocks/>
          </p:cNvCxnSpPr>
          <p:nvPr/>
        </p:nvCxnSpPr>
        <p:spPr>
          <a:xfrm flipH="1">
            <a:off x="8322107" y="3521480"/>
            <a:ext cx="194376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C6F6286-66D7-52A4-B187-C4CC6EFC16CE}"/>
              </a:ext>
            </a:extLst>
          </p:cNvPr>
          <p:cNvCxnSpPr>
            <a:cxnSpLocks/>
          </p:cNvCxnSpPr>
          <p:nvPr/>
        </p:nvCxnSpPr>
        <p:spPr>
          <a:xfrm flipH="1" flipV="1">
            <a:off x="8242943" y="3779834"/>
            <a:ext cx="1496011" cy="109364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F92DB7A-0E5E-AC85-8D0B-CF8DEB3EF1C6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2C5DF-625B-DF88-5176-4337BB20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B95A19DB-A852-802E-433E-AA46B228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374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Path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6ED627B-37A2-CA90-CFCA-24868E11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913" y="1416983"/>
            <a:ext cx="10515600" cy="4351338"/>
          </a:xfrm>
        </p:spPr>
        <p:txBody>
          <a:bodyPr>
            <a:normAutofit fontScale="90000" lnSpcReduction="10000"/>
          </a:bodyPr>
          <a:lstStyle/>
          <a:p>
            <a:pPr fontAlgn="auto">
              <a:lnSpc>
                <a:spcPct val="120000"/>
              </a:lnSpc>
            </a:pPr>
            <a:r>
              <a:rPr lang="en-US" altLang="zh-CN"/>
              <a:t>Chain </a:t>
            </a:r>
            <a:r>
              <a:rPr lang="zh-CN" altLang="en-US"/>
              <a:t>和</a:t>
            </a:r>
            <a:r>
              <a:rPr lang="en-US" altLang="zh-CN"/>
              <a:t> Fork: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/>
              <a:t>自然情况下，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随着</a:t>
            </a:r>
            <a:r>
              <a:rPr lang="en-US" altLang="zh-CN"/>
              <a:t>C</a:t>
            </a:r>
            <a:r>
              <a:rPr lang="zh-CN" altLang="en-US"/>
              <a:t>同时变化，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之间的路径打开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/>
              <a:t>控制</a:t>
            </a:r>
            <a:r>
              <a:rPr lang="zh-CN" altLang="en-US"/>
              <a:t>了</a:t>
            </a:r>
            <a:r>
              <a:rPr lang="en-US" altLang="zh-CN"/>
              <a:t>C</a:t>
            </a:r>
            <a:r>
              <a:rPr lang="zh-CN" altLang="en-US"/>
              <a:t>，可阻断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zh-CN" altLang="en-US"/>
              <a:t>的路径，即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独立</a:t>
            </a:r>
            <a:endParaRPr lang="en-US" altLang="zh-CN"/>
          </a:p>
          <a:p>
            <a:pPr lvl="1" fontAlgn="auto">
              <a:lnSpc>
                <a:spcPct val="120000"/>
              </a:lnSpc>
            </a:pPr>
            <a:endParaRPr lang="en-US" altLang="zh-CN"/>
          </a:p>
          <a:p>
            <a:pPr lvl="1" fontAlgn="auto">
              <a:lnSpc>
                <a:spcPct val="120000"/>
              </a:lnSpc>
            </a:pPr>
            <a:endParaRPr lang="en-US" altLang="zh-CN"/>
          </a:p>
          <a:p>
            <a:pPr lvl="1" fontAlgn="auto">
              <a:lnSpc>
                <a:spcPct val="120000"/>
              </a:lnSpc>
            </a:pPr>
            <a:endParaRPr lang="en-US" altLang="zh-CN"/>
          </a:p>
          <a:p>
            <a:pPr fontAlgn="auto">
              <a:lnSpc>
                <a:spcPct val="120000"/>
              </a:lnSpc>
            </a:pPr>
            <a:r>
              <a:rPr lang="en-US" altLang="zh-CN"/>
              <a:t>Collider: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/>
              <a:t>自然情况，</a:t>
            </a:r>
            <a:r>
              <a:rPr lang="en-US" altLang="zh-CN"/>
              <a:t>C</a:t>
            </a:r>
            <a:r>
              <a:rPr lang="zh-CN" altLang="en-US"/>
              <a:t>阻断了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zh-CN" altLang="en-US"/>
              <a:t>的路径，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独立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/>
              <a:t>控制</a:t>
            </a:r>
            <a:r>
              <a:rPr lang="zh-CN" altLang="en-US"/>
              <a:t>了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可打开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的路径，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不独立</a:t>
            </a:r>
          </a:p>
          <a:p>
            <a:pPr lvl="2" fontAlgn="auto"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</a:rPr>
              <a:t>控制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会导致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B</a:t>
            </a:r>
            <a:r>
              <a:rPr lang="zh-CN" altLang="en-US">
                <a:solidFill>
                  <a:srgbClr val="FF0000"/>
                </a:solidFill>
              </a:rPr>
              <a:t>伪相关（</a:t>
            </a:r>
            <a:r>
              <a:rPr lang="en-US" altLang="zh-CN">
                <a:solidFill>
                  <a:srgbClr val="FF0000"/>
                </a:solidFill>
              </a:rPr>
              <a:t>spurious correlation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lvl="1" fontAlgn="auto">
              <a:lnSpc>
                <a:spcPct val="120000"/>
              </a:lnSpc>
            </a:pPr>
            <a:endParaRPr lang="zh-CN" altLang="en-US"/>
          </a:p>
          <a:p>
            <a:pPr marL="457200" lvl="1" indent="0" fontAlgn="auto">
              <a:lnSpc>
                <a:spcPct val="120000"/>
              </a:lnSpc>
              <a:buNone/>
            </a:pPr>
            <a:r>
              <a:rPr lang="en-US" altLang="zh-CN"/>
              <a:t>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686DC7-BE91-DC7B-1A31-9889E793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493" y="3724573"/>
            <a:ext cx="3002280" cy="10617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C908CC-C6BB-6143-D80B-32E05370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128" y="2466003"/>
            <a:ext cx="3002280" cy="10617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43109D-E547-67DB-B7F5-59EFDC46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3" y="1512233"/>
            <a:ext cx="3002280" cy="4597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012CB6-7B65-385A-714C-E3FCE4B8BEAB}"/>
              </a:ext>
            </a:extLst>
          </p:cNvPr>
          <p:cNvSpPr txBox="1"/>
          <p:nvPr/>
        </p:nvSpPr>
        <p:spPr>
          <a:xfrm>
            <a:off x="9085283" y="1940223"/>
            <a:ext cx="775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Chain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D152DF-28CE-E3C3-2DC6-2A7089CD6250}"/>
              </a:ext>
            </a:extLst>
          </p:cNvPr>
          <p:cNvSpPr txBox="1"/>
          <p:nvPr/>
        </p:nvSpPr>
        <p:spPr>
          <a:xfrm>
            <a:off x="9151958" y="3293408"/>
            <a:ext cx="640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Fork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810E9A-458B-5ED1-1073-FF9D33793CA5}"/>
              </a:ext>
            </a:extLst>
          </p:cNvPr>
          <p:cNvSpPr txBox="1"/>
          <p:nvPr/>
        </p:nvSpPr>
        <p:spPr>
          <a:xfrm>
            <a:off x="8989398" y="4983143"/>
            <a:ext cx="965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B056F5-2621-AAE8-2169-59608C749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863" y="2546648"/>
            <a:ext cx="3698240" cy="64706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C0AA40-92F3-0339-59B4-3B49E2572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63" y="4879638"/>
            <a:ext cx="3698240" cy="647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29CE6D-C9C2-03EC-42CC-009CE83537D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61E3EF-D271-89A0-8D77-FD4B9CF10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2AF4D9E6-3FE6-39A2-1F0A-16AE837A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75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D-separation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内容占位符 6">
            <a:extLst>
              <a:ext uri="{FF2B5EF4-FFF2-40B4-BE49-F238E27FC236}">
                <a16:creationId xmlns:a16="http://schemas.microsoft.com/office/drawing/2014/main" id="{87FD8B04-0678-2053-AD6F-0FC15BBAE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560" y="1308554"/>
            <a:ext cx="9779598" cy="1714500"/>
          </a:xfrm>
          <a:prstGeom prst="rect">
            <a:avLst/>
          </a:prstGeom>
        </p:spPr>
      </p:pic>
      <p:pic>
        <p:nvPicPr>
          <p:cNvPr id="26" name="内容占位符 4">
            <a:extLst>
              <a:ext uri="{FF2B5EF4-FFF2-40B4-BE49-F238E27FC236}">
                <a16:creationId xmlns:a16="http://schemas.microsoft.com/office/drawing/2014/main" id="{D10171FD-DCEA-553A-C657-8A702F0A7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60" y="3619046"/>
            <a:ext cx="10312400" cy="1930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363E17-5C98-879A-70EF-3C538634E5AD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79F9D-93D3-84D0-FDB9-DD887E6E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7097E139-CEB8-736D-726A-33D5F935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08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58B65476-5402-C0B6-1F8E-7FA00F90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308554"/>
            <a:ext cx="6121400" cy="3821991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8B5A789-7C1D-5B9B-29A9-E656E4ABA431}"/>
              </a:ext>
            </a:extLst>
          </p:cNvPr>
          <p:cNvCxnSpPr>
            <a:cxnSpLocks/>
          </p:cNvCxnSpPr>
          <p:nvPr/>
        </p:nvCxnSpPr>
        <p:spPr>
          <a:xfrm>
            <a:off x="4700586" y="2126911"/>
            <a:ext cx="857252" cy="771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7B444D8-7A40-40E5-FBF8-45A08175ADBF}"/>
              </a:ext>
            </a:extLst>
          </p:cNvPr>
          <p:cNvCxnSpPr>
            <a:cxnSpLocks/>
          </p:cNvCxnSpPr>
          <p:nvPr/>
        </p:nvCxnSpPr>
        <p:spPr>
          <a:xfrm flipV="1">
            <a:off x="5589587" y="2176917"/>
            <a:ext cx="85725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A209A3E-0D69-4D16-DC40-B1CAB82D2A96}"/>
              </a:ext>
            </a:extLst>
          </p:cNvPr>
          <p:cNvCxnSpPr>
            <a:cxnSpLocks/>
          </p:cNvCxnSpPr>
          <p:nvPr/>
        </p:nvCxnSpPr>
        <p:spPr>
          <a:xfrm>
            <a:off x="7223124" y="2169774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36285D5-0C06-5477-0B3E-9909CE92C93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F8B31-721D-EB21-5595-367EE75CC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B9DE8F2B-9F4C-DE79-75B1-75A51E65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194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8">
            <a:extLst>
              <a:ext uri="{FF2B5EF4-FFF2-40B4-BE49-F238E27FC236}">
                <a16:creationId xmlns:a16="http://schemas.microsoft.com/office/drawing/2014/main" id="{3AB81498-D494-65D3-2F58-4437EFDAB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3060" y="1681657"/>
            <a:ext cx="6121400" cy="3821991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DF17778-FD7C-8A88-E8A7-3FB327D1796D}"/>
              </a:ext>
            </a:extLst>
          </p:cNvPr>
          <p:cNvCxnSpPr>
            <a:cxnSpLocks/>
          </p:cNvCxnSpPr>
          <p:nvPr/>
        </p:nvCxnSpPr>
        <p:spPr>
          <a:xfrm>
            <a:off x="4398380" y="2500014"/>
            <a:ext cx="917204" cy="75660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BAEFEA1-A5C5-E5C7-D639-945F62A53995}"/>
              </a:ext>
            </a:extLst>
          </p:cNvPr>
          <p:cNvCxnSpPr>
            <a:cxnSpLocks/>
          </p:cNvCxnSpPr>
          <p:nvPr/>
        </p:nvCxnSpPr>
        <p:spPr>
          <a:xfrm flipV="1">
            <a:off x="5397340" y="2500014"/>
            <a:ext cx="85725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CF49D64-B268-7BC6-A42E-204B2A0F6533}"/>
              </a:ext>
            </a:extLst>
          </p:cNvPr>
          <p:cNvCxnSpPr>
            <a:cxnSpLocks/>
          </p:cNvCxnSpPr>
          <p:nvPr/>
        </p:nvCxnSpPr>
        <p:spPr>
          <a:xfrm>
            <a:off x="7112574" y="2500014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E31AF6B-17DF-0FAE-7F15-3FC4E1F1C8B7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7B6286-17C9-0A31-5351-CDF5170E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8FB220F-E839-BB8E-7943-F9B3A0D6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521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5A1B7008-1B63-FA12-564A-D447E46F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300" y="1681657"/>
            <a:ext cx="6121400" cy="3821991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1F965E9-A27C-7149-F620-9BDC292FA32F}"/>
              </a:ext>
            </a:extLst>
          </p:cNvPr>
          <p:cNvCxnSpPr>
            <a:cxnSpLocks/>
          </p:cNvCxnSpPr>
          <p:nvPr/>
        </p:nvCxnSpPr>
        <p:spPr>
          <a:xfrm>
            <a:off x="4446588" y="2542877"/>
            <a:ext cx="857250" cy="728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C3901B4-DB60-B8CE-9035-FD1F2103CE40}"/>
              </a:ext>
            </a:extLst>
          </p:cNvPr>
          <p:cNvCxnSpPr>
            <a:cxnSpLocks/>
          </p:cNvCxnSpPr>
          <p:nvPr/>
        </p:nvCxnSpPr>
        <p:spPr>
          <a:xfrm flipV="1">
            <a:off x="5392737" y="2550020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93AE9AD-CE7E-E4F8-E8BC-8E4A725B0052}"/>
              </a:ext>
            </a:extLst>
          </p:cNvPr>
          <p:cNvCxnSpPr>
            <a:cxnSpLocks/>
          </p:cNvCxnSpPr>
          <p:nvPr/>
        </p:nvCxnSpPr>
        <p:spPr>
          <a:xfrm>
            <a:off x="6969124" y="2542877"/>
            <a:ext cx="800100" cy="728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215A830-3E34-E938-D95E-7BDCD22F9459}"/>
              </a:ext>
            </a:extLst>
          </p:cNvPr>
          <p:cNvSpPr/>
          <p:nvPr/>
        </p:nvSpPr>
        <p:spPr>
          <a:xfrm>
            <a:off x="4348480" y="3271539"/>
            <a:ext cx="1930400" cy="598857"/>
          </a:xfrm>
          <a:prstGeom prst="ellipse">
            <a:avLst/>
          </a:prstGeom>
          <a:solidFill>
            <a:srgbClr val="C0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0E2FF7-CFDF-CFB3-C815-C7F1B8FBBA1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5BC6B-6469-285F-9FEF-5D08EE9DC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0FAEBCC9-F0E5-1527-8517-8D735931D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72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4E95DF41-0B1B-05B6-4335-789DB92A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605" y="2267493"/>
            <a:ext cx="3240825" cy="23230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423004-7645-C648-0B08-54261192B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034" y="2509863"/>
            <a:ext cx="2469366" cy="18550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D1EDB20-5AFD-855F-4068-23E1EF089AA1}"/>
              </a:ext>
            </a:extLst>
          </p:cNvPr>
          <p:cNvSpPr txBox="1"/>
          <p:nvPr/>
        </p:nvSpPr>
        <p:spPr>
          <a:xfrm>
            <a:off x="9447179" y="1914777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897B8C-8D77-85B2-A031-45753240C2E6}"/>
              </a:ext>
            </a:extLst>
          </p:cNvPr>
          <p:cNvSpPr txBox="1"/>
          <p:nvPr/>
        </p:nvSpPr>
        <p:spPr>
          <a:xfrm>
            <a:off x="1801300" y="1857073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2050" name="Picture 2" descr="Bridge icon stock illustration. Illustration of isolated - 112080406">
            <a:extLst>
              <a:ext uri="{FF2B5EF4-FFF2-40B4-BE49-F238E27FC236}">
                <a16:creationId xmlns:a16="http://schemas.microsoft.com/office/drawing/2014/main" id="{CBE02B8C-9637-8C93-3C55-A97B6B09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80" y="2186612"/>
            <a:ext cx="2752285" cy="24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6F8F42-23AE-689D-F320-98CE0CA766F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25E196-11ED-1322-969F-AEA1127C7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8E31FEC-EF2E-83BA-A42C-C770363D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95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5A1B7008-1B63-FA12-564A-D447E46F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300" y="1681657"/>
            <a:ext cx="6121400" cy="3821991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1F965E9-A27C-7149-F620-9BDC292FA32F}"/>
              </a:ext>
            </a:extLst>
          </p:cNvPr>
          <p:cNvCxnSpPr>
            <a:cxnSpLocks/>
          </p:cNvCxnSpPr>
          <p:nvPr/>
        </p:nvCxnSpPr>
        <p:spPr>
          <a:xfrm>
            <a:off x="4348480" y="2550020"/>
            <a:ext cx="874397" cy="72866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C3901B4-DB60-B8CE-9035-FD1F2103CE40}"/>
              </a:ext>
            </a:extLst>
          </p:cNvPr>
          <p:cNvCxnSpPr>
            <a:cxnSpLocks/>
          </p:cNvCxnSpPr>
          <p:nvPr/>
        </p:nvCxnSpPr>
        <p:spPr>
          <a:xfrm flipV="1">
            <a:off x="5350828" y="2487150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93AE9AD-CE7E-E4F8-E8BC-8E4A725B0052}"/>
              </a:ext>
            </a:extLst>
          </p:cNvPr>
          <p:cNvCxnSpPr>
            <a:cxnSpLocks/>
          </p:cNvCxnSpPr>
          <p:nvPr/>
        </p:nvCxnSpPr>
        <p:spPr>
          <a:xfrm>
            <a:off x="6854666" y="2550020"/>
            <a:ext cx="819349" cy="681873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215A830-3E34-E938-D95E-7BDCD22F9459}"/>
              </a:ext>
            </a:extLst>
          </p:cNvPr>
          <p:cNvSpPr/>
          <p:nvPr/>
        </p:nvSpPr>
        <p:spPr>
          <a:xfrm>
            <a:off x="4348480" y="3271539"/>
            <a:ext cx="1930400" cy="598857"/>
          </a:xfrm>
          <a:prstGeom prst="ellipse">
            <a:avLst/>
          </a:prstGeom>
          <a:solidFill>
            <a:srgbClr val="C0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6632A1-2D36-796D-27F7-291DA9DB5A0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B7ED9A-65F1-4003-08AA-0551E721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6DE525FB-8B50-562D-6E57-57DB4FF1C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6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Exercise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A,B:F, A,G:T, E,C:T, B,H:T </a:t>
            </a:r>
            <a:endParaRPr kumimoji="1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B0EFC0E-667D-3840-AD40-7EE2BFEE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416983"/>
            <a:ext cx="4482825" cy="4351338"/>
          </a:xfrm>
        </p:spPr>
        <p:txBody>
          <a:bodyPr/>
          <a:lstStyle/>
          <a:p>
            <a:r>
              <a:rPr kumimoji="1" lang="zh-CN" altLang="en-US" dirty="0"/>
              <a:t>下列变量对哪些属于</a:t>
            </a:r>
            <a:r>
              <a:rPr kumimoji="1" lang="en-US" altLang="zh-CN" dirty="0"/>
              <a:t>d</a:t>
            </a:r>
            <a:r>
              <a:rPr kumimoji="1" lang="zh-CN" altLang="en-US" dirty="0"/>
              <a:t>分离集合？</a:t>
            </a:r>
            <a:endParaRPr kumimoji="1" lang="en-US" altLang="zh-CN" dirty="0"/>
          </a:p>
          <a:p>
            <a:r>
              <a:rPr kumimoji="1" lang="en-US" altLang="zh-CN" dirty="0"/>
              <a:t>A,B</a:t>
            </a:r>
          </a:p>
          <a:p>
            <a:r>
              <a:rPr kumimoji="1" lang="en-US" altLang="zh-CN" dirty="0"/>
              <a:t>A,G</a:t>
            </a:r>
          </a:p>
          <a:p>
            <a:r>
              <a:rPr kumimoji="1" lang="en-US" altLang="zh-CN" dirty="0"/>
              <a:t>E,C</a:t>
            </a:r>
          </a:p>
          <a:p>
            <a:r>
              <a:rPr kumimoji="1" lang="en-US" altLang="zh-CN" dirty="0"/>
              <a:t>B,H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C722056-7A14-9283-C554-9D121377C5D0}"/>
              </a:ext>
            </a:extLst>
          </p:cNvPr>
          <p:cNvSpPr/>
          <p:nvPr/>
        </p:nvSpPr>
        <p:spPr>
          <a:xfrm>
            <a:off x="6846306" y="141698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A7884FB-12C4-2E53-9F25-5F7DD0A77790}"/>
              </a:ext>
            </a:extLst>
          </p:cNvPr>
          <p:cNvSpPr/>
          <p:nvPr/>
        </p:nvSpPr>
        <p:spPr>
          <a:xfrm>
            <a:off x="7884531" y="1416983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A86ABB4-340F-4B90-D5AF-7E2B8E93E556}"/>
              </a:ext>
            </a:extLst>
          </p:cNvPr>
          <p:cNvSpPr/>
          <p:nvPr/>
        </p:nvSpPr>
        <p:spPr>
          <a:xfrm>
            <a:off x="6617706" y="2553356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13733C4-2D0A-DEF8-E952-2EE75E00A0F5}"/>
              </a:ext>
            </a:extLst>
          </p:cNvPr>
          <p:cNvSpPr/>
          <p:nvPr/>
        </p:nvSpPr>
        <p:spPr>
          <a:xfrm>
            <a:off x="9056106" y="1902758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DDD83F-5BA4-A7EC-FE95-C261D2DD2E69}"/>
              </a:ext>
            </a:extLst>
          </p:cNvPr>
          <p:cNvSpPr/>
          <p:nvPr/>
        </p:nvSpPr>
        <p:spPr>
          <a:xfrm>
            <a:off x="7770231" y="252954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18DEBB3-686A-8F9F-3160-690E6A0B251E}"/>
              </a:ext>
            </a:extLst>
          </p:cNvPr>
          <p:cNvSpPr/>
          <p:nvPr/>
        </p:nvSpPr>
        <p:spPr>
          <a:xfrm>
            <a:off x="7103481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D3AEF1E-6D41-8699-14E7-364F2DDBDAF2}"/>
              </a:ext>
            </a:extLst>
          </p:cNvPr>
          <p:cNvSpPr/>
          <p:nvPr/>
        </p:nvSpPr>
        <p:spPr>
          <a:xfrm>
            <a:off x="8370306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8EF0442-3857-DA0B-6BE0-20CE5F1D98A6}"/>
              </a:ext>
            </a:extLst>
          </p:cNvPr>
          <p:cNvSpPr/>
          <p:nvPr/>
        </p:nvSpPr>
        <p:spPr>
          <a:xfrm>
            <a:off x="7770230" y="476978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FFD6808-996F-1DE3-100B-E0A8EB635D82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7332081" y="1659871"/>
            <a:ext cx="552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03F2D72-51DB-8B0B-BB4E-23F154F68860}"/>
              </a:ext>
            </a:extLst>
          </p:cNvPr>
          <p:cNvCxnSpPr>
            <a:stCxn id="13" idx="4"/>
            <a:endCxn id="21" idx="0"/>
          </p:cNvCxnSpPr>
          <p:nvPr/>
        </p:nvCxnSpPr>
        <p:spPr>
          <a:xfrm flipH="1">
            <a:off x="8013119" y="1902758"/>
            <a:ext cx="114300" cy="62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8F6859D-D2D9-1607-A6D2-AD0EE3D648D7}"/>
              </a:ext>
            </a:extLst>
          </p:cNvPr>
          <p:cNvCxnSpPr>
            <a:stCxn id="20" idx="3"/>
            <a:endCxn id="21" idx="7"/>
          </p:cNvCxnSpPr>
          <p:nvPr/>
        </p:nvCxnSpPr>
        <p:spPr>
          <a:xfrm flipH="1">
            <a:off x="8184866" y="2317393"/>
            <a:ext cx="942380" cy="283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0F6E41B-6E77-1495-0C81-0099F337F204}"/>
              </a:ext>
            </a:extLst>
          </p:cNvPr>
          <p:cNvCxnSpPr>
            <a:stCxn id="21" idx="5"/>
            <a:endCxn id="23" idx="0"/>
          </p:cNvCxnSpPr>
          <p:nvPr/>
        </p:nvCxnSpPr>
        <p:spPr>
          <a:xfrm>
            <a:off x="8184866" y="2944179"/>
            <a:ext cx="428328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60B71AE-3585-F640-EBA6-A0F95E803675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 flipH="1">
            <a:off x="7346369" y="2944179"/>
            <a:ext cx="495002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AA4DE85-A32C-3FB7-E27D-AF9B99064210}"/>
              </a:ext>
            </a:extLst>
          </p:cNvPr>
          <p:cNvCxnSpPr>
            <a:stCxn id="22" idx="5"/>
            <a:endCxn id="24" idx="0"/>
          </p:cNvCxnSpPr>
          <p:nvPr/>
        </p:nvCxnSpPr>
        <p:spPr>
          <a:xfrm>
            <a:off x="7518116" y="3975259"/>
            <a:ext cx="495002" cy="79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D21A914-A1C5-4630-804B-9EFD71934A20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8013118" y="4046399"/>
            <a:ext cx="600076" cy="72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59E2C08-6A87-A0D4-172B-07124924BA24}"/>
              </a:ext>
            </a:extLst>
          </p:cNvPr>
          <p:cNvCxnSpPr>
            <a:stCxn id="15" idx="4"/>
            <a:endCxn id="22" idx="1"/>
          </p:cNvCxnSpPr>
          <p:nvPr/>
        </p:nvCxnSpPr>
        <p:spPr>
          <a:xfrm>
            <a:off x="6860594" y="3039131"/>
            <a:ext cx="314027" cy="592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7DE4455-AF1D-E8CF-32C0-68D0B6B5CCCC}"/>
              </a:ext>
            </a:extLst>
          </p:cNvPr>
          <p:cNvSpPr txBox="1"/>
          <p:nvPr/>
        </p:nvSpPr>
        <p:spPr>
          <a:xfrm>
            <a:off x="2112154" y="6276713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2FD07-AB4E-AAB7-0BE9-5CDC7099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C637E870-5A0F-7125-EB60-B22888E2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774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Exercise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A,B:F,   A,G:F,  E,C:F, B,H:T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B0EFC0E-667D-3840-AD40-7EE2BFEE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416983"/>
            <a:ext cx="4482825" cy="4351338"/>
          </a:xfrm>
        </p:spPr>
        <p:txBody>
          <a:bodyPr/>
          <a:lstStyle/>
          <a:p>
            <a:r>
              <a:rPr kumimoji="1" lang="zh-CN" altLang="en-US" dirty="0"/>
              <a:t>下列变量对哪些属于</a:t>
            </a:r>
            <a:r>
              <a:rPr kumimoji="1" lang="en-US" altLang="zh-CN" dirty="0"/>
              <a:t>d</a:t>
            </a:r>
            <a:r>
              <a:rPr kumimoji="1" lang="zh-CN" altLang="en-US" dirty="0"/>
              <a:t>分离集合？</a:t>
            </a:r>
            <a:endParaRPr kumimoji="1" lang="en-US" altLang="zh-CN" dirty="0"/>
          </a:p>
          <a:p>
            <a:r>
              <a:rPr kumimoji="1" lang="en-US" altLang="zh-CN" dirty="0"/>
              <a:t>A,B</a:t>
            </a:r>
          </a:p>
          <a:p>
            <a:r>
              <a:rPr kumimoji="1" lang="en-US" altLang="zh-CN" dirty="0"/>
              <a:t>A,G</a:t>
            </a:r>
          </a:p>
          <a:p>
            <a:r>
              <a:rPr kumimoji="1" lang="en-US" altLang="zh-CN" dirty="0"/>
              <a:t>E,C</a:t>
            </a:r>
          </a:p>
          <a:p>
            <a:r>
              <a:rPr kumimoji="1" lang="en-US" altLang="zh-CN" dirty="0"/>
              <a:t>B,H</a:t>
            </a:r>
            <a:endParaRPr kumimoji="1"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59AAC6F-B6A4-4CF2-A3B7-D0B7A8DADE53}"/>
              </a:ext>
            </a:extLst>
          </p:cNvPr>
          <p:cNvSpPr/>
          <p:nvPr/>
        </p:nvSpPr>
        <p:spPr>
          <a:xfrm>
            <a:off x="6754720" y="141698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2CDF06-B4B7-5753-C5EB-0D24523E0D01}"/>
              </a:ext>
            </a:extLst>
          </p:cNvPr>
          <p:cNvSpPr/>
          <p:nvPr/>
        </p:nvSpPr>
        <p:spPr>
          <a:xfrm>
            <a:off x="7792945" y="1416983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683E57-F20A-6A9A-9CF9-72DC744DE017}"/>
              </a:ext>
            </a:extLst>
          </p:cNvPr>
          <p:cNvSpPr/>
          <p:nvPr/>
        </p:nvSpPr>
        <p:spPr>
          <a:xfrm>
            <a:off x="6526120" y="2553356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9B25463-77DC-DB31-4A95-B3FA5B432B1E}"/>
              </a:ext>
            </a:extLst>
          </p:cNvPr>
          <p:cNvSpPr/>
          <p:nvPr/>
        </p:nvSpPr>
        <p:spPr>
          <a:xfrm>
            <a:off x="8964520" y="1902758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B86DDB-1EC8-98D9-B4C3-BEE4D90699B9}"/>
              </a:ext>
            </a:extLst>
          </p:cNvPr>
          <p:cNvSpPr/>
          <p:nvPr/>
        </p:nvSpPr>
        <p:spPr>
          <a:xfrm>
            <a:off x="7678645" y="252954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8849A0A-1A94-F641-180E-AECC2A26CF23}"/>
              </a:ext>
            </a:extLst>
          </p:cNvPr>
          <p:cNvSpPr/>
          <p:nvPr/>
        </p:nvSpPr>
        <p:spPr>
          <a:xfrm>
            <a:off x="7011895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61E5031-6FF8-3472-C370-2BFC00494BA6}"/>
              </a:ext>
            </a:extLst>
          </p:cNvPr>
          <p:cNvSpPr/>
          <p:nvPr/>
        </p:nvSpPr>
        <p:spPr>
          <a:xfrm>
            <a:off x="8278720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99D5D92-4E7B-AFB3-DA7D-A0BB303214EF}"/>
              </a:ext>
            </a:extLst>
          </p:cNvPr>
          <p:cNvSpPr/>
          <p:nvPr/>
        </p:nvSpPr>
        <p:spPr>
          <a:xfrm>
            <a:off x="7678644" y="476978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98C63D7-4AC3-1A3F-ACDD-82D876ABC1DB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 flipV="1">
            <a:off x="7240495" y="1659871"/>
            <a:ext cx="552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FD93571-3552-116C-9855-E617431EF6C4}"/>
              </a:ext>
            </a:extLst>
          </p:cNvPr>
          <p:cNvCxnSpPr>
            <a:stCxn id="4" idx="4"/>
            <a:endCxn id="17" idx="0"/>
          </p:cNvCxnSpPr>
          <p:nvPr/>
        </p:nvCxnSpPr>
        <p:spPr>
          <a:xfrm flipH="1">
            <a:off x="7921533" y="1902758"/>
            <a:ext cx="114300" cy="62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62088F0-2AB7-3617-5071-C981B93BA638}"/>
              </a:ext>
            </a:extLst>
          </p:cNvPr>
          <p:cNvCxnSpPr>
            <a:stCxn id="16" idx="3"/>
            <a:endCxn id="17" idx="7"/>
          </p:cNvCxnSpPr>
          <p:nvPr/>
        </p:nvCxnSpPr>
        <p:spPr>
          <a:xfrm flipH="1">
            <a:off x="8093280" y="2317393"/>
            <a:ext cx="942380" cy="283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DF0D880-24B6-D817-EDB8-0FFA459DB340}"/>
              </a:ext>
            </a:extLst>
          </p:cNvPr>
          <p:cNvCxnSpPr>
            <a:stCxn id="17" idx="5"/>
            <a:endCxn id="19" idx="0"/>
          </p:cNvCxnSpPr>
          <p:nvPr/>
        </p:nvCxnSpPr>
        <p:spPr>
          <a:xfrm>
            <a:off x="8093280" y="2944179"/>
            <a:ext cx="428328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6569836B-3950-5D8E-E30E-BC515CA5AA8E}"/>
              </a:ext>
            </a:extLst>
          </p:cNvPr>
          <p:cNvCxnSpPr>
            <a:stCxn id="17" idx="3"/>
            <a:endCxn id="18" idx="0"/>
          </p:cNvCxnSpPr>
          <p:nvPr/>
        </p:nvCxnSpPr>
        <p:spPr>
          <a:xfrm flipH="1">
            <a:off x="7254783" y="2944179"/>
            <a:ext cx="495002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B0BBC84-2FE3-9BC1-04C9-C64261F846E1}"/>
              </a:ext>
            </a:extLst>
          </p:cNvPr>
          <p:cNvCxnSpPr>
            <a:stCxn id="18" idx="5"/>
            <a:endCxn id="33" idx="0"/>
          </p:cNvCxnSpPr>
          <p:nvPr/>
        </p:nvCxnSpPr>
        <p:spPr>
          <a:xfrm>
            <a:off x="7426530" y="3975259"/>
            <a:ext cx="495002" cy="79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55F42F8-E9EF-F43C-DFBA-044AF661F06E}"/>
              </a:ext>
            </a:extLst>
          </p:cNvPr>
          <p:cNvCxnSpPr>
            <a:stCxn id="19" idx="4"/>
            <a:endCxn id="33" idx="0"/>
          </p:cNvCxnSpPr>
          <p:nvPr/>
        </p:nvCxnSpPr>
        <p:spPr>
          <a:xfrm flipH="1">
            <a:off x="7921532" y="4046399"/>
            <a:ext cx="600076" cy="72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8240879-6E92-C57A-2CF2-C70940AA0D66}"/>
              </a:ext>
            </a:extLst>
          </p:cNvPr>
          <p:cNvCxnSpPr>
            <a:stCxn id="14" idx="4"/>
            <a:endCxn id="18" idx="1"/>
          </p:cNvCxnSpPr>
          <p:nvPr/>
        </p:nvCxnSpPr>
        <p:spPr>
          <a:xfrm>
            <a:off x="6769008" y="3039131"/>
            <a:ext cx="314027" cy="592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9101DF7F-BB71-C7E5-80D7-C8B70C6B320C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 flipH="1">
            <a:off x="6769008" y="1902759"/>
            <a:ext cx="228600" cy="650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CB0454B-6921-39C0-00B1-53DC09B57015}"/>
              </a:ext>
            </a:extLst>
          </p:cNvPr>
          <p:cNvSpPr txBox="1"/>
          <p:nvPr/>
        </p:nvSpPr>
        <p:spPr>
          <a:xfrm>
            <a:off x="2701604" y="6303184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523F65-14E0-41CB-55D1-16C42CEA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6F45B9A-F768-2A80-2456-D8F78B97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90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433460C-764C-10C7-90B0-DAA50F8651AC}"/>
              </a:ext>
            </a:extLst>
          </p:cNvPr>
          <p:cNvSpPr>
            <a:spLocks noGrp="1"/>
          </p:cNvSpPr>
          <p:nvPr/>
        </p:nvSpPr>
        <p:spPr>
          <a:xfrm>
            <a:off x="1025912" y="1580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20000"/>
              </a:lnSpc>
              <a:buNone/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观察性研究（</a:t>
            </a:r>
            <a:r>
              <a:rPr lang="en-US" altLang="zh-CN" dirty="0"/>
              <a:t>Observational Study</a:t>
            </a:r>
            <a:r>
              <a:rPr lang="zh-CN" altLang="en-US" dirty="0"/>
              <a:t>）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dirty="0"/>
              <a:t>Do</a:t>
            </a:r>
            <a:r>
              <a:rPr lang="zh-CN" altLang="en-US" dirty="0"/>
              <a:t>算子：通过图的内在约束阻断路径</a:t>
            </a:r>
          </a:p>
          <a:p>
            <a:pPr lvl="2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识别后门路径</a:t>
            </a:r>
            <a:endParaRPr lang="zh-CN" altLang="en-US" dirty="0"/>
          </a:p>
          <a:p>
            <a:pPr lvl="2" fontAlgn="auto">
              <a:lnSpc>
                <a:spcPct val="120000"/>
              </a:lnSpc>
            </a:pPr>
            <a:r>
              <a:rPr lang="zh-CN" altLang="en-US" dirty="0"/>
              <a:t>控制（调整）后门路径上面的变量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3A3D37-C4AE-3D9D-D56B-2E7E25449DEB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FE3CAC-7722-16F2-7D1A-2D7F2EA0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98FA43D2-BB10-7296-867C-5019690B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312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Criterion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47DDB0A-B345-AC72-8468-77E05BDE07D0}"/>
              </a:ext>
            </a:extLst>
          </p:cNvPr>
          <p:cNvSpPr txBox="1"/>
          <p:nvPr/>
        </p:nvSpPr>
        <p:spPr>
          <a:xfrm>
            <a:off x="207226" y="1944353"/>
            <a:ext cx="60839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Given an ordered pair of variables (X, Y) in a directed acyclic graph G, a set of variables Z satisfies the </a:t>
            </a:r>
            <a:r>
              <a:rPr lang="en-US" altLang="zh-CN" sz="2400" dirty="0">
                <a:solidFill>
                  <a:srgbClr val="FF0000"/>
                </a:solidFill>
              </a:rPr>
              <a:t>backdoor criterion</a:t>
            </a:r>
            <a:r>
              <a:rPr lang="en-US" altLang="zh-CN" sz="2400" dirty="0"/>
              <a:t> relative to (X, Y) if no node in Z is a descendant of X, and Z blocks every path between X and Y that contains an arrow into X.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3ED75E9C-0E35-220B-182E-05C84B10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48" y="5046776"/>
            <a:ext cx="4180233" cy="55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1A269B5-F631-059C-64BC-AAE28D16DA0E}"/>
              </a:ext>
            </a:extLst>
          </p:cNvPr>
          <p:cNvSpPr/>
          <p:nvPr/>
        </p:nvSpPr>
        <p:spPr>
          <a:xfrm>
            <a:off x="8932784" y="2166050"/>
            <a:ext cx="1017686" cy="921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D9F11F-CB23-7B2A-03FC-1BC5354DD0FD}"/>
              </a:ext>
            </a:extLst>
          </p:cNvPr>
          <p:cNvSpPr/>
          <p:nvPr/>
        </p:nvSpPr>
        <p:spPr>
          <a:xfrm>
            <a:off x="7755179" y="3305160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98075E4-94CC-DB34-5C05-4D41F977BA45}"/>
              </a:ext>
            </a:extLst>
          </p:cNvPr>
          <p:cNvSpPr/>
          <p:nvPr/>
        </p:nvSpPr>
        <p:spPr>
          <a:xfrm>
            <a:off x="10110389" y="3305160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FFA112E-DA9F-52A1-75D7-F1A18D81BB61}"/>
              </a:ext>
            </a:extLst>
          </p:cNvPr>
          <p:cNvCxnSpPr>
            <a:cxnSpLocks/>
            <a:stCxn id="2" idx="3"/>
            <a:endCxn id="4" idx="7"/>
          </p:cNvCxnSpPr>
          <p:nvPr/>
        </p:nvCxnSpPr>
        <p:spPr>
          <a:xfrm flipH="1">
            <a:off x="8623828" y="2952926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488E4B0-9BBB-8615-34AE-2435B0E5B23C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9801433" y="2952926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D27C719-5006-71B3-D045-017FCFF88957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8772865" y="3766102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1E36ACF-23AF-0449-C743-CBAFFA1DD89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9E8BCB-808D-6893-58E1-39B87D0E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C15F9B05-CB9D-3AB5-3ADF-81FE5286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129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BACF462-91E5-1075-3693-82AB7427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82" y="1202615"/>
            <a:ext cx="7162327" cy="435133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7AF023-F75B-1B84-A36E-B204247E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8320"/>
            <a:ext cx="9220200" cy="33416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" altLang="zh-CN" dirty="0"/>
              <a:t>a</a:t>
            </a:r>
            <a:r>
              <a:rPr lang="en-US" altLang="zh-CN" dirty="0"/>
              <a:t>n</a:t>
            </a:r>
            <a:r>
              <a:rPr lang="en" altLang="zh-CN" dirty="0"/>
              <a:t> undirected path between X and Y with an arrow into X.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551746-AE95-830A-EE2A-22CCB67153A4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D15681-086F-FEDA-7BA2-D48FCDA4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D10C39D-A582-006E-5E5E-AE637F9BF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093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formula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29924E1-230E-22B0-FBEA-853F0709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84" y="1308554"/>
            <a:ext cx="7071995" cy="4525010"/>
          </a:xfrm>
        </p:spPr>
        <p:txBody>
          <a:bodyPr>
            <a:normAutofit/>
          </a:bodyPr>
          <a:lstStyle/>
          <a:p>
            <a:pPr lvl="1"/>
            <a:endParaRPr lang="en-US" altLang="zh-CN" dirty="0"/>
          </a:p>
          <a:p>
            <a:pPr lvl="0"/>
            <a:r>
              <a:rPr lang="zh-CN" altLang="en-US" dirty="0"/>
              <a:t>下面的</a:t>
            </a:r>
            <a:r>
              <a:rPr lang="zh-CN" altLang="en-US" dirty="0">
                <a:solidFill>
                  <a:srgbClr val="FF0000"/>
                </a:solidFill>
              </a:rPr>
              <a:t>后门调整公式</a:t>
            </a:r>
            <a:r>
              <a:rPr lang="zh-CN" altLang="en-US" dirty="0"/>
              <a:t>可以计算</a:t>
            </a:r>
            <a:r>
              <a:rPr lang="en-US" altLang="zh-CN" dirty="0"/>
              <a:t>X</a:t>
            </a:r>
            <a:r>
              <a:rPr lang="zh-CN" altLang="en-US" dirty="0"/>
              <a:t>对</a:t>
            </a:r>
            <a:r>
              <a:rPr lang="en-US" altLang="zh-CN" dirty="0"/>
              <a:t>Y</a:t>
            </a:r>
            <a:r>
              <a:rPr lang="zh-CN" altLang="en-US" dirty="0"/>
              <a:t>的因果效应：</a:t>
            </a:r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marL="0" lvl="0" indent="0">
              <a:buNone/>
            </a:pPr>
            <a:endParaRPr lang="zh-CN" altLang="en-US" dirty="0"/>
          </a:p>
          <a:p>
            <a:pPr lvl="0"/>
            <a:r>
              <a:rPr lang="zh-CN" altLang="en-US" dirty="0"/>
              <a:t>更一般地：</a:t>
            </a:r>
          </a:p>
          <a:p>
            <a:pPr marL="0" lvl="0" indent="0">
              <a:buNone/>
            </a:pPr>
            <a:r>
              <a:rPr lang="en-US" altLang="zh-CN" dirty="0"/>
              <a:t> </a:t>
            </a:r>
          </a:p>
          <a:p>
            <a:pPr marL="0" lvl="0" indent="0">
              <a:buNone/>
            </a:pP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F9F586-0B31-D1EF-5622-47FE02BD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33" y="5163650"/>
            <a:ext cx="5936615" cy="511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553C0D-F2B5-040F-BDDF-52E6B1CD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2344183"/>
            <a:ext cx="6644893" cy="1845842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FBEF7042-F2B7-D874-3989-B0F9A24ABDE1}"/>
              </a:ext>
            </a:extLst>
          </p:cNvPr>
          <p:cNvSpPr/>
          <p:nvPr/>
        </p:nvSpPr>
        <p:spPr>
          <a:xfrm>
            <a:off x="9219028" y="1201881"/>
            <a:ext cx="1017686" cy="921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6A11C5-9239-9419-6504-AC9BAD3D463C}"/>
              </a:ext>
            </a:extLst>
          </p:cNvPr>
          <p:cNvSpPr/>
          <p:nvPr/>
        </p:nvSpPr>
        <p:spPr>
          <a:xfrm>
            <a:off x="8041423" y="2340991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8271DEC-294D-28F0-C563-4A2364D22436}"/>
              </a:ext>
            </a:extLst>
          </p:cNvPr>
          <p:cNvSpPr/>
          <p:nvPr/>
        </p:nvSpPr>
        <p:spPr>
          <a:xfrm>
            <a:off x="10396633" y="2340991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97EA5EF-68ED-8B20-5D15-0051887AF3E8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8910072" y="1988757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D39DC6F-772D-5033-FCF5-A8146148207B}"/>
              </a:ext>
            </a:extLst>
          </p:cNvPr>
          <p:cNvCxnSpPr>
            <a:cxnSpLocks/>
            <a:stCxn id="16" idx="5"/>
            <a:endCxn id="18" idx="1"/>
          </p:cNvCxnSpPr>
          <p:nvPr/>
        </p:nvCxnSpPr>
        <p:spPr>
          <a:xfrm>
            <a:off x="10087677" y="1988757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E5483E9-2408-B4E4-8475-96CAE72C96D3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9059109" y="2801933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8CF3DAF5-BE07-0515-CA8A-4BC58D9081F2}"/>
              </a:ext>
            </a:extLst>
          </p:cNvPr>
          <p:cNvSpPr/>
          <p:nvPr/>
        </p:nvSpPr>
        <p:spPr>
          <a:xfrm>
            <a:off x="9378947" y="3614467"/>
            <a:ext cx="1017686" cy="921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C382133-B230-3788-8816-F5A942B66335}"/>
              </a:ext>
            </a:extLst>
          </p:cNvPr>
          <p:cNvSpPr/>
          <p:nvPr/>
        </p:nvSpPr>
        <p:spPr>
          <a:xfrm>
            <a:off x="8201342" y="4753577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C2683CB-619C-C8B3-9988-280A19F252DA}"/>
              </a:ext>
            </a:extLst>
          </p:cNvPr>
          <p:cNvSpPr/>
          <p:nvPr/>
        </p:nvSpPr>
        <p:spPr>
          <a:xfrm>
            <a:off x="10556552" y="4753577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FBD7AC2-F1AD-3BD9-31E0-24261F674492}"/>
              </a:ext>
            </a:extLst>
          </p:cNvPr>
          <p:cNvCxnSpPr>
            <a:cxnSpLocks/>
            <a:stCxn id="22" idx="5"/>
            <a:endCxn id="24" idx="1"/>
          </p:cNvCxnSpPr>
          <p:nvPr/>
        </p:nvCxnSpPr>
        <p:spPr>
          <a:xfrm>
            <a:off x="10247596" y="4401343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A01601C-321B-8992-09B0-B947EF00E32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9219028" y="5214519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C6E5034-AB32-D0C2-06BE-7F0BF329B936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20115E-481B-5D84-DE1D-88EB758E8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576302B8-DCE4-FB66-4F19-DDD8F965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6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Reweighting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9BFF0A-31AD-26EC-E66E-8D498D33D3B6}"/>
              </a:ext>
            </a:extLst>
          </p:cNvPr>
          <p:cNvSpPr txBox="1"/>
          <p:nvPr/>
        </p:nvSpPr>
        <p:spPr>
          <a:xfrm>
            <a:off x="3137287" y="5343154"/>
            <a:ext cx="193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Propensity Score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5EE06-6815-75CB-A7D5-941D2E2CA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2740924"/>
            <a:ext cx="6685915" cy="211772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A512DF3-60C2-408E-AF72-1E0FF3C9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97355"/>
            <a:ext cx="7600503" cy="4479925"/>
          </a:xfrm>
        </p:spPr>
        <p:txBody>
          <a:bodyPr/>
          <a:lstStyle/>
          <a:p>
            <a:r>
              <a:rPr lang="zh-CN" altLang="en-US" sz="2000" dirty="0">
                <a:sym typeface="+mn-ea"/>
              </a:rPr>
              <a:t>后门调整（</a:t>
            </a:r>
            <a:r>
              <a:rPr lang="en-US" altLang="zh-CN" sz="2000" dirty="0">
                <a:sym typeface="+mn-ea"/>
              </a:rPr>
              <a:t>Backdoor Adjustment</a:t>
            </a:r>
            <a:r>
              <a:rPr lang="zh-CN" altLang="en-US" sz="2000" dirty="0">
                <a:sym typeface="+mn-ea"/>
              </a:rPr>
              <a:t>）和逆概率加权</a:t>
            </a:r>
            <a:r>
              <a:rPr lang="en-US" altLang="zh-CN" sz="2000" dirty="0">
                <a:sym typeface="+mn-ea"/>
              </a:rPr>
              <a:t>IPW</a:t>
            </a:r>
            <a:r>
              <a:rPr lang="zh-CN" altLang="en-US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Inversed Probability Weighting</a:t>
            </a:r>
            <a:r>
              <a:rPr lang="zh-CN" altLang="en-US" sz="2000" dirty="0">
                <a:sym typeface="+mn-ea"/>
              </a:rPr>
              <a:t>）的等价性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B556C1EA-10BF-438A-D1F4-C88FE6EB9791}"/>
              </a:ext>
            </a:extLst>
          </p:cNvPr>
          <p:cNvSpPr/>
          <p:nvPr/>
        </p:nvSpPr>
        <p:spPr>
          <a:xfrm>
            <a:off x="3949170" y="4842294"/>
            <a:ext cx="157444" cy="407406"/>
          </a:xfrm>
          <a:prstGeom prst="up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9912089-AEA2-3A01-3208-1DC0A2CF7191}"/>
              </a:ext>
            </a:extLst>
          </p:cNvPr>
          <p:cNvSpPr/>
          <p:nvPr/>
        </p:nvSpPr>
        <p:spPr>
          <a:xfrm>
            <a:off x="9112157" y="2758825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6E62B6A-3591-D98E-02CC-0D4D543D6E98}"/>
              </a:ext>
            </a:extLst>
          </p:cNvPr>
          <p:cNvSpPr/>
          <p:nvPr/>
        </p:nvSpPr>
        <p:spPr>
          <a:xfrm>
            <a:off x="7934552" y="3897935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6A40F8-5E0E-C620-87D8-49421C13DFED}"/>
              </a:ext>
            </a:extLst>
          </p:cNvPr>
          <p:cNvSpPr/>
          <p:nvPr/>
        </p:nvSpPr>
        <p:spPr>
          <a:xfrm>
            <a:off x="10289762" y="3897935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20C34B1-6C8F-BC61-C2F3-FF9ED2F27D58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8803201" y="3545701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1C7A03F-CE13-D6A4-6F5A-95B06CD4AF57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9980806" y="3545701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37AE65-5903-F6A8-F7CC-96BA329E3ED1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8952238" y="4358877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87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/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blipFill>
                <a:blip r:embed="rId5"/>
                <a:stretch>
                  <a:fillRect l="-709" t="-104688" r="-1773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1B9765C2-0C99-5DB5-7EDA-3CF693839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572" y="0"/>
            <a:ext cx="3523228" cy="29064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3AC0781-3684-AD7D-9B2F-FFBEA8DAB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800" y="3053442"/>
            <a:ext cx="3674686" cy="2906486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6A7E0DE-D12A-3EEA-F670-BA3A295903C6}"/>
              </a:ext>
            </a:extLst>
          </p:cNvPr>
          <p:cNvSpPr/>
          <p:nvPr/>
        </p:nvSpPr>
        <p:spPr>
          <a:xfrm>
            <a:off x="2863256" y="1519269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F233BAC-8432-4DA1-355E-D845DABC95CB}"/>
              </a:ext>
            </a:extLst>
          </p:cNvPr>
          <p:cNvSpPr/>
          <p:nvPr/>
        </p:nvSpPr>
        <p:spPr>
          <a:xfrm>
            <a:off x="1279383" y="3184774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522BD1C-6A2D-08A8-9F5C-AC3FFA0ECDB5}"/>
              </a:ext>
            </a:extLst>
          </p:cNvPr>
          <p:cNvSpPr/>
          <p:nvPr/>
        </p:nvSpPr>
        <p:spPr>
          <a:xfrm>
            <a:off x="4200780" y="3184774"/>
            <a:ext cx="2051202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Cholesterol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F03ACFA-C5D4-DE0E-C981-FADFACC12F3C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2071320" y="2441152"/>
            <a:ext cx="1583873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623E51F-614A-CD04-C5F4-56583BC0AF55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3655193" y="2441152"/>
            <a:ext cx="1571188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F8D681-3FC1-0B8D-3E64-C4E3FFC33C1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63256" y="3645716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03841015-B5F1-0313-FA4B-3A20BC3C3A0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88E85BB-8A7F-A155-9046-56D8B1F0CFB6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BAEBF9-C609-333D-D0A3-C630AC5FB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AF6B678D-7C2D-7E51-44C4-5CDEFC22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2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/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blipFill>
                <a:blip r:embed="rId5"/>
                <a:stretch>
                  <a:fillRect l="-709" t="-104688" r="-1773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D6A7E0DE-D12A-3EEA-F670-BA3A295903C6}"/>
              </a:ext>
            </a:extLst>
          </p:cNvPr>
          <p:cNvSpPr/>
          <p:nvPr/>
        </p:nvSpPr>
        <p:spPr>
          <a:xfrm>
            <a:off x="2863256" y="1519269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F233BAC-8432-4DA1-355E-D845DABC95CB}"/>
              </a:ext>
            </a:extLst>
          </p:cNvPr>
          <p:cNvSpPr/>
          <p:nvPr/>
        </p:nvSpPr>
        <p:spPr>
          <a:xfrm>
            <a:off x="1279383" y="3184774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522BD1C-6A2D-08A8-9F5C-AC3FFA0ECDB5}"/>
              </a:ext>
            </a:extLst>
          </p:cNvPr>
          <p:cNvSpPr/>
          <p:nvPr/>
        </p:nvSpPr>
        <p:spPr>
          <a:xfrm>
            <a:off x="4200780" y="3184774"/>
            <a:ext cx="2051202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Cholesterol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F03ACFA-C5D4-DE0E-C981-FADFACC12F3C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2071320" y="2441152"/>
            <a:ext cx="1583873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623E51F-614A-CD04-C5F4-56583BC0AF55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3655193" y="2441152"/>
            <a:ext cx="1571188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F8D681-3FC1-0B8D-3E64-C4E3FFC33C1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63256" y="3645716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F013C3-EAC9-0672-5AAC-74C3C5A5F617}"/>
                  </a:ext>
                </a:extLst>
              </p:cNvPr>
              <p:cNvSpPr txBox="1"/>
              <p:nvPr/>
            </p:nvSpPr>
            <p:spPr>
              <a:xfrm>
                <a:off x="474062" y="5403056"/>
                <a:ext cx="8135151" cy="1352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F013C3-EAC9-0672-5AAC-74C3C5A5F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2" y="5403056"/>
                <a:ext cx="8135151" cy="1352550"/>
              </a:xfrm>
              <a:prstGeom prst="rect">
                <a:avLst/>
              </a:prstGeom>
              <a:blipFill>
                <a:blip r:embed="rId8"/>
                <a:stretch>
                  <a:fillRect t="-31776" b="-97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0F11D95-2807-68DD-9BE8-852D279BB466}"/>
              </a:ext>
            </a:extLst>
          </p:cNvPr>
          <p:cNvCxnSpPr>
            <a:cxnSpLocks/>
          </p:cNvCxnSpPr>
          <p:nvPr/>
        </p:nvCxnSpPr>
        <p:spPr>
          <a:xfrm>
            <a:off x="2570672" y="2743200"/>
            <a:ext cx="292584" cy="3102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EAC6B3FD-1B97-6B4C-3881-FD684CBD8AEA}"/>
              </a:ext>
            </a:extLst>
          </p:cNvPr>
          <p:cNvCxnSpPr>
            <a:cxnSpLocks/>
          </p:cNvCxnSpPr>
          <p:nvPr/>
        </p:nvCxnSpPr>
        <p:spPr>
          <a:xfrm flipH="1">
            <a:off x="2566792" y="2743200"/>
            <a:ext cx="330256" cy="3102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4E95DF41-0B1B-05B6-4335-789DB92A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605" y="2267493"/>
            <a:ext cx="3240825" cy="23230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423004-7645-C648-0B08-54261192B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034" y="2509863"/>
            <a:ext cx="2469366" cy="18550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D1EDB20-5AFD-855F-4068-23E1EF089AA1}"/>
              </a:ext>
            </a:extLst>
          </p:cNvPr>
          <p:cNvSpPr txBox="1"/>
          <p:nvPr/>
        </p:nvSpPr>
        <p:spPr>
          <a:xfrm>
            <a:off x="9447179" y="1914777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897B8C-8D77-85B2-A031-45753240C2E6}"/>
              </a:ext>
            </a:extLst>
          </p:cNvPr>
          <p:cNvSpPr txBox="1"/>
          <p:nvPr/>
        </p:nvSpPr>
        <p:spPr>
          <a:xfrm>
            <a:off x="1801300" y="1857073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2050" name="Picture 2" descr="Bridge icon stock illustration. Illustration of isolated - 112080406">
            <a:extLst>
              <a:ext uri="{FF2B5EF4-FFF2-40B4-BE49-F238E27FC236}">
                <a16:creationId xmlns:a16="http://schemas.microsoft.com/office/drawing/2014/main" id="{CBE02B8C-9637-8C93-3C55-A97B6B09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80" y="2186612"/>
            <a:ext cx="2752285" cy="24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7E46A0-FD47-59DB-1E4C-3B8E9EBB5AC5}"/>
              </a:ext>
            </a:extLst>
          </p:cNvPr>
          <p:cNvSpPr txBox="1"/>
          <p:nvPr/>
        </p:nvSpPr>
        <p:spPr>
          <a:xfrm>
            <a:off x="5469147" y="1857073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Causality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C9DD21-865E-8DC8-DBEE-28D09470D52E}"/>
              </a:ext>
            </a:extLst>
          </p:cNvPr>
          <p:cNvSpPr txBox="1"/>
          <p:nvPr/>
        </p:nvSpPr>
        <p:spPr>
          <a:xfrm>
            <a:off x="5469147" y="481626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Locality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C1B90-909E-8D2A-9F3A-F9AF25F8651A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1694D-C861-0A85-8D58-2C329E783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1B3FA774-FDC4-6E4B-2324-7E7892B8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254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1B9765C2-0C99-5DB5-7EDA-3CF69383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72" y="0"/>
            <a:ext cx="3523228" cy="29064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3AC0781-3684-AD7D-9B2F-FFBEA8DAB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00" y="3053442"/>
            <a:ext cx="3674686" cy="2906486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6A7E0DE-D12A-3EEA-F670-BA3A295903C6}"/>
              </a:ext>
            </a:extLst>
          </p:cNvPr>
          <p:cNvSpPr/>
          <p:nvPr/>
        </p:nvSpPr>
        <p:spPr>
          <a:xfrm>
            <a:off x="2863256" y="1519269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F233BAC-8432-4DA1-355E-D845DABC95CB}"/>
              </a:ext>
            </a:extLst>
          </p:cNvPr>
          <p:cNvSpPr/>
          <p:nvPr/>
        </p:nvSpPr>
        <p:spPr>
          <a:xfrm>
            <a:off x="1279383" y="3184774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522BD1C-6A2D-08A8-9F5C-AC3FFA0ECDB5}"/>
              </a:ext>
            </a:extLst>
          </p:cNvPr>
          <p:cNvSpPr/>
          <p:nvPr/>
        </p:nvSpPr>
        <p:spPr>
          <a:xfrm>
            <a:off x="4200780" y="3184774"/>
            <a:ext cx="2051202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Cholesterol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F03ACFA-C5D4-DE0E-C981-FADFACC12F3C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2071320" y="2441152"/>
            <a:ext cx="1583873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623E51F-614A-CD04-C5F4-56583BC0AF55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3655193" y="2441152"/>
            <a:ext cx="1571188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F8D681-3FC1-0B8D-3E64-C4E3FFC33C1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63256" y="3645716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14FD44-0947-36AC-FABC-50C58B167404}"/>
                  </a:ext>
                </a:extLst>
              </p:cNvPr>
              <p:cNvSpPr txBox="1"/>
              <p:nvPr/>
            </p:nvSpPr>
            <p:spPr>
              <a:xfrm>
                <a:off x="1033036" y="4531817"/>
                <a:ext cx="6547690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14FD44-0947-36AC-FABC-50C58B16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36" y="4531817"/>
                <a:ext cx="6547690" cy="803233"/>
              </a:xfrm>
              <a:prstGeom prst="rect">
                <a:avLst/>
              </a:prstGeom>
              <a:blipFill>
                <a:blip r:embed="rId7"/>
                <a:stretch>
                  <a:fillRect l="-387" t="-103077" r="-580" b="-16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0DE607-9932-9342-05B7-C829DAA2C354}"/>
                  </a:ext>
                </a:extLst>
              </p:cNvPr>
              <p:cNvSpPr txBox="1"/>
              <p:nvPr/>
            </p:nvSpPr>
            <p:spPr>
              <a:xfrm>
                <a:off x="1033036" y="5174683"/>
                <a:ext cx="2653932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0DE607-9932-9342-05B7-C829DAA2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36" y="5174683"/>
                <a:ext cx="2653932" cy="803233"/>
              </a:xfrm>
              <a:prstGeom prst="rect">
                <a:avLst/>
              </a:prstGeom>
              <a:blipFill>
                <a:blip r:embed="rId8"/>
                <a:stretch>
                  <a:fillRect l="-1429" t="-104688" r="-2857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21253C8-185B-0A05-88D3-04258609DB14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13E537-AEC0-88BC-EB99-53D1DF711F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EC741851-1CCF-25B9-7293-22C90EB6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73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0D84289C-7D98-0B5F-74CC-F6A731D4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99" y="2479012"/>
            <a:ext cx="4885528" cy="22272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02BAD0-0817-4332-A574-8120483145C8}"/>
              </a:ext>
            </a:extLst>
          </p:cNvPr>
          <p:cNvSpPr/>
          <p:nvPr/>
        </p:nvSpPr>
        <p:spPr>
          <a:xfrm>
            <a:off x="4210493" y="3742664"/>
            <a:ext cx="2398463" cy="9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B7AD98-9598-7E99-AE46-1D9BF197FFAF}"/>
              </a:ext>
            </a:extLst>
          </p:cNvPr>
          <p:cNvCxnSpPr>
            <a:cxnSpLocks/>
          </p:cNvCxnSpPr>
          <p:nvPr/>
        </p:nvCxnSpPr>
        <p:spPr>
          <a:xfrm>
            <a:off x="4253023" y="4213267"/>
            <a:ext cx="250928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6351B38A-1A02-5CB3-9CAC-22A4BE7A23C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9A7594B-CB0E-F8A2-B0C7-27EA3E09B0DF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BEA4C-14EE-F7DD-E445-F5FF0983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124BC76-8FE0-ADD3-25CB-61D8B6DB8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757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CFC2EF0B-11F1-DBAD-F1E5-0BE01B876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5782" y="2178955"/>
            <a:ext cx="5575621" cy="25418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DCE8F0-1EDC-C933-BC0F-9F7663666268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E866CF-7A8C-37AB-1212-2CE350AAF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5076AA11-ABFD-9045-D906-FD1A1D3D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056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CB4F8B0D-5C4A-D9E3-F45A-3D1F000AA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853" y="3624989"/>
            <a:ext cx="4885528" cy="22272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8599FB-1AC2-ACB9-8B2E-D79565141BB0}"/>
              </a:ext>
            </a:extLst>
          </p:cNvPr>
          <p:cNvSpPr txBox="1"/>
          <p:nvPr/>
        </p:nvSpPr>
        <p:spPr>
          <a:xfrm>
            <a:off x="635619" y="1905506"/>
            <a:ext cx="56173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set of variables M satisfies the front-door criterion when: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M blocks all directed paths from X to 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There are no unblocked back-door paths from X to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X blocks all back-door </a:t>
            </a:r>
            <a:r>
              <a:rPr lang="en-US" altLang="zh-CN" sz="2400" dirty="0"/>
              <a:t>paths</a:t>
            </a:r>
            <a:r>
              <a:rPr lang="en" altLang="zh-CN" sz="2400" dirty="0"/>
              <a:t> from M to Y</a:t>
            </a:r>
            <a:endParaRPr lang="zh-CN" altLang="en-US" sz="2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7D9FDEF-482D-7614-D305-96B22FDC49C7}"/>
              </a:ext>
            </a:extLst>
          </p:cNvPr>
          <p:cNvSpPr/>
          <p:nvPr/>
        </p:nvSpPr>
        <p:spPr>
          <a:xfrm>
            <a:off x="6943046" y="2006116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0E262D3-FB81-4AD8-CBAF-75ACB8A63C2C}"/>
              </a:ext>
            </a:extLst>
          </p:cNvPr>
          <p:cNvSpPr/>
          <p:nvPr/>
        </p:nvSpPr>
        <p:spPr>
          <a:xfrm>
            <a:off x="8444042" y="516584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C135216-344F-3D71-5D64-25EFE44A98B7}"/>
              </a:ext>
            </a:extLst>
          </p:cNvPr>
          <p:cNvSpPr/>
          <p:nvPr/>
        </p:nvSpPr>
        <p:spPr>
          <a:xfrm>
            <a:off x="8578163" y="2006116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678483-B399-234B-09BD-5E04A4B39783}"/>
              </a:ext>
            </a:extLst>
          </p:cNvPr>
          <p:cNvSpPr/>
          <p:nvPr/>
        </p:nvSpPr>
        <p:spPr>
          <a:xfrm>
            <a:off x="10217182" y="2006116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D846FE2-8211-87EC-E20E-F624429C87F4}"/>
              </a:ext>
            </a:extLst>
          </p:cNvPr>
          <p:cNvCxnSpPr>
            <a:stCxn id="16" idx="2"/>
            <a:endCxn id="15" idx="7"/>
          </p:cNvCxnSpPr>
          <p:nvPr/>
        </p:nvCxnSpPr>
        <p:spPr>
          <a:xfrm flipH="1">
            <a:off x="7752988" y="1245331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D3A2C03-9C99-4385-277E-B122BFE124B4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9056518" y="1245331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4F30AAF-8F39-4705-46CB-375D05257BBB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891952" y="2462329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6E04696-1560-DA44-3322-F0CA5477A8AD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9527069" y="2462329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026D391-EC87-3E82-ADD3-64C2B1B5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A5773C0-67BA-70EA-63FE-49DFD72A5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0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EA59593-44CF-3B86-B8FF-E9676CCF8044}"/>
              </a:ext>
            </a:extLst>
          </p:cNvPr>
          <p:cNvSpPr/>
          <p:nvPr/>
        </p:nvSpPr>
        <p:spPr>
          <a:xfrm>
            <a:off x="2018702" y="3112669"/>
            <a:ext cx="948906" cy="912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C4C41C0-7A44-C867-4D08-83025916D7EB}"/>
              </a:ext>
            </a:extLst>
          </p:cNvPr>
          <p:cNvSpPr/>
          <p:nvPr/>
        </p:nvSpPr>
        <p:spPr>
          <a:xfrm>
            <a:off x="3519698" y="1623137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F0DA937-DE0F-BF65-C8E1-2ABC06ED46EE}"/>
              </a:ext>
            </a:extLst>
          </p:cNvPr>
          <p:cNvSpPr/>
          <p:nvPr/>
        </p:nvSpPr>
        <p:spPr>
          <a:xfrm>
            <a:off x="3653819" y="3112669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3CA314-0955-1403-4118-8A9F99487A44}"/>
              </a:ext>
            </a:extLst>
          </p:cNvPr>
          <p:cNvSpPr/>
          <p:nvPr/>
        </p:nvSpPr>
        <p:spPr>
          <a:xfrm>
            <a:off x="5292838" y="3112669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ED0C6AE-E8D0-64DB-E977-C8DC825B1C0F}"/>
              </a:ext>
            </a:extLst>
          </p:cNvPr>
          <p:cNvCxnSpPr>
            <a:stCxn id="16" idx="2"/>
            <a:endCxn id="15" idx="7"/>
          </p:cNvCxnSpPr>
          <p:nvPr/>
        </p:nvCxnSpPr>
        <p:spPr>
          <a:xfrm flipH="1">
            <a:off x="2828644" y="2351884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FBA9AF-F698-4BDA-DC21-437E814ABB0A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>
            <a:off x="4132174" y="2351884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BA2BA43-C8F8-0B39-81E4-0D3DF1269F15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967608" y="3568882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A00DE9B-73D0-BD34-8F18-C4573A99D90D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602725" y="3568882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78E07F3-43DB-58F1-9A35-35642F1C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04" y="5495725"/>
            <a:ext cx="5181600" cy="47117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055009-6D1B-1DE3-6A13-D5C3DEAA00FD}"/>
              </a:ext>
            </a:extLst>
          </p:cNvPr>
          <p:cNvSpPr txBox="1"/>
          <p:nvPr/>
        </p:nvSpPr>
        <p:spPr>
          <a:xfrm>
            <a:off x="1748061" y="4826765"/>
            <a:ext cx="9272208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295" lvl="1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X</a:t>
            </a:r>
            <a:r>
              <a:rPr lang="zh-CN" altLang="en-US" sz="1800" dirty="0">
                <a:sym typeface="+mn-ea"/>
              </a:rPr>
              <a:t>在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的后门路径上，Z←X←U→Y。因此可用后门调整公式计算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的因果效应：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EEA1791-7BF7-0D44-E00C-3FDED4A6E9AD}"/>
              </a:ext>
            </a:extLst>
          </p:cNvPr>
          <p:cNvSpPr/>
          <p:nvPr/>
        </p:nvSpPr>
        <p:spPr>
          <a:xfrm>
            <a:off x="7018965" y="3034122"/>
            <a:ext cx="948906" cy="912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24E8287-2843-8165-B554-A360E0CD4641}"/>
              </a:ext>
            </a:extLst>
          </p:cNvPr>
          <p:cNvSpPr/>
          <p:nvPr/>
        </p:nvSpPr>
        <p:spPr>
          <a:xfrm>
            <a:off x="8519961" y="1544590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CFF73B0-07CD-3F93-D875-E95ABB63E96A}"/>
              </a:ext>
            </a:extLst>
          </p:cNvPr>
          <p:cNvSpPr/>
          <p:nvPr/>
        </p:nvSpPr>
        <p:spPr>
          <a:xfrm>
            <a:off x="8654082" y="3034122"/>
            <a:ext cx="948906" cy="91242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11D0820-B237-11EE-C135-B0B530BCC7E0}"/>
              </a:ext>
            </a:extLst>
          </p:cNvPr>
          <p:cNvSpPr/>
          <p:nvPr/>
        </p:nvSpPr>
        <p:spPr>
          <a:xfrm>
            <a:off x="10293101" y="3034122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B41096F-C9B9-E1D4-9B53-A9DBB795D8F3}"/>
              </a:ext>
            </a:extLst>
          </p:cNvPr>
          <p:cNvCxnSpPr>
            <a:stCxn id="29" idx="2"/>
            <a:endCxn id="27" idx="7"/>
          </p:cNvCxnSpPr>
          <p:nvPr/>
        </p:nvCxnSpPr>
        <p:spPr>
          <a:xfrm flipH="1">
            <a:off x="7828907" y="2273337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5DA5BAC-0E73-D616-7EFA-7F9EB3B770E2}"/>
              </a:ext>
            </a:extLst>
          </p:cNvPr>
          <p:cNvCxnSpPr>
            <a:cxnSpLocks/>
            <a:stCxn id="29" idx="2"/>
            <a:endCxn id="31" idx="1"/>
          </p:cNvCxnSpPr>
          <p:nvPr/>
        </p:nvCxnSpPr>
        <p:spPr>
          <a:xfrm>
            <a:off x="9132437" y="2273337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2B916E0-C271-37C8-19AC-D205C8DF5659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9602988" y="3490335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729928-F523-891F-125F-A3C999C1F1A9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6F63C-AB95-7015-CA14-5AE51E95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A10F4F3F-DA6E-9400-44EB-12C1F927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345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EA59593-44CF-3B86-B8FF-E9676CCF8044}"/>
              </a:ext>
            </a:extLst>
          </p:cNvPr>
          <p:cNvSpPr/>
          <p:nvPr/>
        </p:nvSpPr>
        <p:spPr>
          <a:xfrm>
            <a:off x="2041851" y="3124304"/>
            <a:ext cx="948906" cy="912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C4C41C0-7A44-C867-4D08-83025916D7EB}"/>
              </a:ext>
            </a:extLst>
          </p:cNvPr>
          <p:cNvSpPr/>
          <p:nvPr/>
        </p:nvSpPr>
        <p:spPr>
          <a:xfrm>
            <a:off x="3542847" y="1634772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F0DA937-DE0F-BF65-C8E1-2ABC06ED46EE}"/>
              </a:ext>
            </a:extLst>
          </p:cNvPr>
          <p:cNvSpPr/>
          <p:nvPr/>
        </p:nvSpPr>
        <p:spPr>
          <a:xfrm>
            <a:off x="3676968" y="3124304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3CA314-0955-1403-4118-8A9F99487A44}"/>
              </a:ext>
            </a:extLst>
          </p:cNvPr>
          <p:cNvSpPr/>
          <p:nvPr/>
        </p:nvSpPr>
        <p:spPr>
          <a:xfrm>
            <a:off x="5315987" y="3124304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ED0C6AE-E8D0-64DB-E977-C8DC825B1C0F}"/>
              </a:ext>
            </a:extLst>
          </p:cNvPr>
          <p:cNvCxnSpPr>
            <a:stCxn id="16" idx="2"/>
            <a:endCxn id="15" idx="7"/>
          </p:cNvCxnSpPr>
          <p:nvPr/>
        </p:nvCxnSpPr>
        <p:spPr>
          <a:xfrm flipH="1">
            <a:off x="2851793" y="2363519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FBA9AF-F698-4BDA-DC21-437E814ABB0A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>
            <a:off x="4155323" y="2363519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BA2BA43-C8F8-0B39-81E4-0D3DF1269F15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990757" y="3580517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A00DE9B-73D0-BD34-8F18-C4573A99D90D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625874" y="3580517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0055009-6D1B-1DE3-6A13-D5C3DEAA00FD}"/>
              </a:ext>
            </a:extLst>
          </p:cNvPr>
          <p:cNvSpPr txBox="1"/>
          <p:nvPr/>
        </p:nvSpPr>
        <p:spPr>
          <a:xfrm>
            <a:off x="1748061" y="4640622"/>
            <a:ext cx="9272208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295" lvl="1" fontAlgn="auto">
              <a:lnSpc>
                <a:spcPct val="120000"/>
              </a:lnSpc>
            </a:pPr>
            <a:r>
              <a:rPr lang="zh-CN" altLang="en-US" sz="1800" dirty="0">
                <a:sym typeface="+mn-ea"/>
              </a:rPr>
              <a:t>将</a:t>
            </a:r>
            <a:r>
              <a:rPr lang="en-US" altLang="zh-CN" sz="1800" dirty="0">
                <a:sym typeface="+mn-ea"/>
              </a:rPr>
              <a:t>X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的因果效应和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的因果效应连接起来，即可得到</a:t>
            </a:r>
            <a:r>
              <a:rPr lang="en-US" altLang="zh-CN" sz="1800" dirty="0">
                <a:sym typeface="+mn-ea"/>
              </a:rPr>
              <a:t>X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的因果效应：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AC760F-F1D6-2A48-B6AF-1A78CA9E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67" y="5250596"/>
            <a:ext cx="6029325" cy="82613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3AAC031-4158-25AC-9FCF-7524E85C849C}"/>
              </a:ext>
            </a:extLst>
          </p:cNvPr>
          <p:cNvSpPr/>
          <p:nvPr/>
        </p:nvSpPr>
        <p:spPr>
          <a:xfrm>
            <a:off x="6737051" y="3075860"/>
            <a:ext cx="948906" cy="91242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76527DF-69AD-7E9B-88DD-1165CCF8228B}"/>
              </a:ext>
            </a:extLst>
          </p:cNvPr>
          <p:cNvSpPr/>
          <p:nvPr/>
        </p:nvSpPr>
        <p:spPr>
          <a:xfrm>
            <a:off x="8238047" y="1586328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45C4CF3-1D71-1730-5FFE-A407EFC21BEB}"/>
              </a:ext>
            </a:extLst>
          </p:cNvPr>
          <p:cNvSpPr/>
          <p:nvPr/>
        </p:nvSpPr>
        <p:spPr>
          <a:xfrm>
            <a:off x="8372168" y="3075860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BC192D4-678F-9E40-1B8E-32BE4916FA56}"/>
              </a:ext>
            </a:extLst>
          </p:cNvPr>
          <p:cNvSpPr/>
          <p:nvPr/>
        </p:nvSpPr>
        <p:spPr>
          <a:xfrm>
            <a:off x="10011187" y="3075860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494ABA-1942-1B6B-679D-FC42F0528EC8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8850523" y="2315075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03DFB43-ADB3-7BB3-2548-99CF1BDAD97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7685957" y="3532073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939E0C6-0A23-2125-4382-1B3D5163FAA4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9321074" y="3532073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6802AB-4849-3943-3BE7-087FCBF3648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AC6DD-8F20-6CC5-D079-91A52477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04EE9CF-0A69-B10A-0366-E77CE4F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454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9EA27B-F32A-7920-90B4-7E2A934E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D38528D-42F8-9419-57ED-79E6467EB902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Problem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034B2C-B197-DB1F-86AB-D73BD49B561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10B941-5790-5F8D-D0B1-BE5ADEBA9136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2704A43D-0FC4-7AA0-2BCA-F06F874D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99" y="2479012"/>
            <a:ext cx="4885528" cy="22272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3BEFFA23-17F9-4E09-7B24-2EE21022FAB1}"/>
              </a:ext>
            </a:extLst>
          </p:cNvPr>
          <p:cNvSpPr/>
          <p:nvPr/>
        </p:nvSpPr>
        <p:spPr>
          <a:xfrm>
            <a:off x="4210493" y="3742664"/>
            <a:ext cx="2398463" cy="9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47A8476-CCA8-EFB7-22B0-9DA79E1265B1}"/>
              </a:ext>
            </a:extLst>
          </p:cNvPr>
          <p:cNvCxnSpPr>
            <a:cxnSpLocks/>
          </p:cNvCxnSpPr>
          <p:nvPr/>
        </p:nvCxnSpPr>
        <p:spPr>
          <a:xfrm>
            <a:off x="4253023" y="4213267"/>
            <a:ext cx="250928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CEBD396-D2AF-12E9-8445-5AAB019FF48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/pdf/2102.11107.pdf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06C728-5A3C-4B47-94D4-E8914E85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16343FAC-0EAD-3C83-A748-93427C47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666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9B9C9A-BE52-E9F1-94DE-B7DDC792E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C6C7481-D762-0F79-37EE-BE089BBE912E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Instrumental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Variable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20089C-0186-A8F6-FD64-43BDF0C32F67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30AC8C5-60F8-D1F5-CE45-CF3C2A4844EC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026DCDF0-8592-C96F-7455-88EAF3CB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85" y="2315359"/>
            <a:ext cx="4885528" cy="22272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221CA22-31BC-079C-3567-1FC6F9EF6F47}"/>
              </a:ext>
            </a:extLst>
          </p:cNvPr>
          <p:cNvSpPr/>
          <p:nvPr/>
        </p:nvSpPr>
        <p:spPr>
          <a:xfrm>
            <a:off x="6230679" y="3579011"/>
            <a:ext cx="2398463" cy="9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501E1EB-5576-59B3-ACBF-4451E22141B4}"/>
              </a:ext>
            </a:extLst>
          </p:cNvPr>
          <p:cNvCxnSpPr>
            <a:cxnSpLocks/>
          </p:cNvCxnSpPr>
          <p:nvPr/>
        </p:nvCxnSpPr>
        <p:spPr>
          <a:xfrm>
            <a:off x="6273209" y="4049614"/>
            <a:ext cx="250928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730970D-CF0F-9FCA-690B-CD55136585B6}"/>
              </a:ext>
            </a:extLst>
          </p:cNvPr>
          <p:cNvSpPr/>
          <p:nvPr/>
        </p:nvSpPr>
        <p:spPr>
          <a:xfrm>
            <a:off x="2339163" y="3907351"/>
            <a:ext cx="1190846" cy="30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Tool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18A017B-46F7-935C-AB70-BD747563CB5D}"/>
              </a:ext>
            </a:extLst>
          </p:cNvPr>
          <p:cNvCxnSpPr>
            <a:stCxn id="2" idx="3"/>
          </p:cNvCxnSpPr>
          <p:nvPr/>
        </p:nvCxnSpPr>
        <p:spPr>
          <a:xfrm flipV="1">
            <a:off x="3530009" y="4060824"/>
            <a:ext cx="1705276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826A486-91FA-C4B1-4F0A-D01F00E9BFFC}"/>
                  </a:ext>
                </a:extLst>
              </p:cNvPr>
              <p:cNvSpPr txBox="1"/>
              <p:nvPr/>
            </p:nvSpPr>
            <p:spPr>
              <a:xfrm>
                <a:off x="2024687" y="5163821"/>
                <a:ext cx="8411983" cy="677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BD4542-A06A-FD0B-51A7-14B86498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687" y="5163821"/>
                <a:ext cx="8411983" cy="677365"/>
              </a:xfrm>
              <a:prstGeom prst="rect">
                <a:avLst/>
              </a:prstGeom>
              <a:blipFill>
                <a:blip r:embed="rId6"/>
                <a:stretch>
                  <a:fillRect l="-151" t="-142593" r="-603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8253A0A-F177-AE09-CED5-5BFA7375CCB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/pdf/2102.11107.pdf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986635-8E02-88D4-DC54-2A033B75A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B3AF72D8-D744-28AC-4B24-E657F3B9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090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8809323-CB07-35EA-EEF9-43E6FB2E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516B2E4-BFD1-E00F-A01C-C2E6C657D4C4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Instrumental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Variable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607D94-A69F-4543-C261-6C972B3FD2C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43953FB-9856-A2DE-C596-AF3BA8F7733C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24E4A82-CBBA-6F85-4A00-D0B7398EF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94957"/>
            <a:ext cx="7343775" cy="4592955"/>
          </a:xfrm>
        </p:spPr>
        <p:txBody>
          <a:bodyPr/>
          <a:lstStyle/>
          <a:p>
            <a:pPr lvl="0" fontAlgn="auto">
              <a:lnSpc>
                <a:spcPct val="120000"/>
              </a:lnSpc>
            </a:pPr>
            <a:r>
              <a:rPr lang="en-US" altLang="zh-CN" sz="1995" dirty="0"/>
              <a:t>For</a:t>
            </a:r>
            <a:r>
              <a:rPr lang="zh-CN" altLang="en-US" sz="1995" dirty="0"/>
              <a:t> </a:t>
            </a:r>
            <a:r>
              <a:rPr lang="en-US" altLang="zh-CN" sz="1995" dirty="0"/>
              <a:t>linear</a:t>
            </a:r>
            <a:r>
              <a:rPr lang="zh-CN" altLang="en-US" sz="1995" dirty="0"/>
              <a:t> </a:t>
            </a:r>
            <a:r>
              <a:rPr lang="en-US" altLang="zh-CN" sz="1995" dirty="0"/>
              <a:t>model</a:t>
            </a:r>
            <a:r>
              <a:rPr lang="zh-CN" altLang="en-US" sz="1995" dirty="0"/>
              <a:t>，</a:t>
            </a:r>
            <a:r>
              <a:rPr lang="en-US" altLang="zh-CN" sz="1995" dirty="0"/>
              <a:t>the</a:t>
            </a:r>
            <a:r>
              <a:rPr lang="zh-CN" altLang="en-US" sz="1995" dirty="0"/>
              <a:t> </a:t>
            </a:r>
            <a:r>
              <a:rPr lang="en-US" altLang="zh-CN" sz="1995" dirty="0"/>
              <a:t>causal</a:t>
            </a:r>
            <a:r>
              <a:rPr lang="zh-CN" altLang="en-US" sz="1995" dirty="0"/>
              <a:t> </a:t>
            </a:r>
            <a:r>
              <a:rPr lang="en-US" altLang="zh-CN" sz="1995" dirty="0"/>
              <a:t>effect</a:t>
            </a:r>
            <a:r>
              <a:rPr lang="zh-CN" altLang="en-US" sz="1995" dirty="0"/>
              <a:t> </a:t>
            </a:r>
            <a:r>
              <a:rPr lang="en-US" altLang="zh-CN" sz="1995" dirty="0"/>
              <a:t>X</a:t>
            </a:r>
            <a:r>
              <a:rPr lang="en-US" altLang="zh-CN" sz="1995" dirty="0">
                <a:sym typeface="Wingdings" pitchFamily="2" charset="2"/>
              </a:rPr>
              <a:t></a:t>
            </a:r>
            <a:r>
              <a:rPr lang="en-US" altLang="zh-CN" sz="1995" dirty="0"/>
              <a:t>Y</a:t>
            </a:r>
            <a:r>
              <a:rPr lang="zh-CN" altLang="en-US" sz="1995" dirty="0"/>
              <a:t> </a:t>
            </a:r>
            <a:r>
              <a:rPr lang="en-US" altLang="zh-CN" sz="1995" dirty="0"/>
              <a:t>can</a:t>
            </a:r>
            <a:r>
              <a:rPr lang="zh-CN" altLang="en-US" sz="1995" dirty="0"/>
              <a:t> </a:t>
            </a:r>
            <a:r>
              <a:rPr lang="en-US" altLang="zh-CN" sz="1995" dirty="0"/>
              <a:t>be</a:t>
            </a:r>
            <a:r>
              <a:rPr lang="zh-CN" altLang="en-US" sz="1995" dirty="0"/>
              <a:t> </a:t>
            </a:r>
            <a:r>
              <a:rPr lang="en-US" altLang="zh-CN" sz="1995" dirty="0"/>
              <a:t>obtained</a:t>
            </a:r>
            <a:r>
              <a:rPr lang="zh-CN" altLang="en-US" sz="1995" dirty="0"/>
              <a:t>：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1710" dirty="0"/>
              <a:t>Regression</a:t>
            </a:r>
            <a:r>
              <a:rPr lang="zh-CN" altLang="en-US" sz="1710" dirty="0"/>
              <a:t>：</a:t>
            </a:r>
            <a:r>
              <a:rPr lang="en-US" altLang="zh-CN" sz="1710" dirty="0"/>
              <a:t>X ~ </a:t>
            </a:r>
            <a:r>
              <a:rPr lang="en-US" altLang="zh-CN" sz="1710" dirty="0">
                <a:solidFill>
                  <a:srgbClr val="FF0000"/>
                </a:solidFill>
              </a:rPr>
              <a:t>a</a:t>
            </a:r>
            <a:r>
              <a:rPr lang="zh-CN" altLang="en-US" sz="1710" dirty="0"/>
              <a:t> </a:t>
            </a:r>
            <a:r>
              <a:rPr lang="en-US" altLang="zh-CN" sz="1710" dirty="0"/>
              <a:t>I + const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1710" dirty="0"/>
              <a:t>Regression</a:t>
            </a:r>
            <a:r>
              <a:rPr lang="zh-CN" altLang="en-US" sz="1710" dirty="0"/>
              <a:t>：</a:t>
            </a:r>
            <a:r>
              <a:rPr lang="en-US" altLang="zh-CN" sz="1710" dirty="0"/>
              <a:t>Y ~ </a:t>
            </a:r>
            <a:r>
              <a:rPr lang="en-US" altLang="zh-CN" sz="1710" dirty="0">
                <a:solidFill>
                  <a:srgbClr val="FF0000"/>
                </a:solidFill>
              </a:rPr>
              <a:t>c</a:t>
            </a:r>
            <a:r>
              <a:rPr lang="zh-CN" altLang="en-US" sz="1710" dirty="0"/>
              <a:t> </a:t>
            </a:r>
            <a:r>
              <a:rPr lang="en-US" altLang="zh-CN" sz="1710" dirty="0"/>
              <a:t>I + const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1710" dirty="0"/>
              <a:t>The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 </a:t>
            </a:r>
            <a:r>
              <a:rPr lang="en-US" altLang="zh-CN" sz="1710" dirty="0"/>
              <a:t>X</a:t>
            </a:r>
            <a:r>
              <a:rPr lang="en-US" altLang="zh-CN" sz="1710" dirty="0">
                <a:sym typeface="Wingdings" pitchFamily="2" charset="2"/>
              </a:rPr>
              <a:t></a:t>
            </a:r>
            <a:r>
              <a:rPr lang="en-US" altLang="zh-CN" sz="1710" dirty="0"/>
              <a:t>Y:</a:t>
            </a:r>
            <a:r>
              <a:rPr lang="zh-CN" altLang="en-US" sz="1710" dirty="0"/>
              <a:t> </a:t>
            </a:r>
            <a:r>
              <a:rPr lang="en-US" altLang="zh-CN" sz="1710" dirty="0">
                <a:solidFill>
                  <a:srgbClr val="FF0000"/>
                </a:solidFill>
              </a:rPr>
              <a:t>b = c/a</a:t>
            </a:r>
            <a:endParaRPr lang="zh-CN" altLang="en-US" sz="1710" dirty="0">
              <a:solidFill>
                <a:srgbClr val="FF0000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5DECD7-8A7E-9899-B8B0-F699A83A9A5A}"/>
              </a:ext>
            </a:extLst>
          </p:cNvPr>
          <p:cNvGrpSpPr/>
          <p:nvPr/>
        </p:nvGrpSpPr>
        <p:grpSpPr>
          <a:xfrm>
            <a:off x="7248481" y="3053124"/>
            <a:ext cx="3869365" cy="2030125"/>
            <a:chOff x="12678" y="3735"/>
            <a:chExt cx="4902" cy="207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78646A4-DCC8-1681-57CC-B3002C2451ED}"/>
                </a:ext>
              </a:extLst>
            </p:cNvPr>
            <p:cNvSpPr/>
            <p:nvPr/>
          </p:nvSpPr>
          <p:spPr>
            <a:xfrm>
              <a:off x="15963" y="373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2B2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srgbClr val="B2B2B2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B4442BD-C2C8-74E1-DBD8-66A75536CC85}"/>
                </a:ext>
              </a:extLst>
            </p:cNvPr>
            <p:cNvSpPr/>
            <p:nvPr/>
          </p:nvSpPr>
          <p:spPr>
            <a:xfrm>
              <a:off x="14693" y="510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D245DF4-D914-90C5-49D8-3B31C5FE10F7}"/>
                </a:ext>
              </a:extLst>
            </p:cNvPr>
            <p:cNvSpPr/>
            <p:nvPr/>
          </p:nvSpPr>
          <p:spPr>
            <a:xfrm>
              <a:off x="17226" y="510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3" name="直接箭头连接符 16">
              <a:extLst>
                <a:ext uri="{FF2B5EF4-FFF2-40B4-BE49-F238E27FC236}">
                  <a16:creationId xmlns:a16="http://schemas.microsoft.com/office/drawing/2014/main" id="{72307816-C3B0-C3C1-015B-459A7F57FBA5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15047" y="5279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17">
              <a:extLst>
                <a:ext uri="{FF2B5EF4-FFF2-40B4-BE49-F238E27FC236}">
                  <a16:creationId xmlns:a16="http://schemas.microsoft.com/office/drawing/2014/main" id="{EA80CDC5-D45D-0D7F-58B5-E19B7FC9FCE0}"/>
                </a:ext>
              </a:extLst>
            </p:cNvPr>
            <p:cNvCxnSpPr>
              <a:stCxn id="19" idx="3"/>
              <a:endCxn id="20" idx="7"/>
            </p:cNvCxnSpPr>
            <p:nvPr/>
          </p:nvCxnSpPr>
          <p:spPr>
            <a:xfrm flipH="1">
              <a:off x="14995" y="4038"/>
              <a:ext cx="1020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4">
              <a:extLst>
                <a:ext uri="{FF2B5EF4-FFF2-40B4-BE49-F238E27FC236}">
                  <a16:creationId xmlns:a16="http://schemas.microsoft.com/office/drawing/2014/main" id="{C28FF865-C09B-8BE7-F5E1-152EE213BFE6}"/>
                </a:ext>
              </a:extLst>
            </p:cNvPr>
            <p:cNvCxnSpPr>
              <a:stCxn id="19" idx="5"/>
              <a:endCxn id="21" idx="1"/>
            </p:cNvCxnSpPr>
            <p:nvPr/>
          </p:nvCxnSpPr>
          <p:spPr>
            <a:xfrm>
              <a:off x="16265" y="4038"/>
              <a:ext cx="1013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E57AECA-ED74-A63B-071F-34D3B2297BD3}"/>
                </a:ext>
              </a:extLst>
            </p:cNvPr>
            <p:cNvSpPr/>
            <p:nvPr/>
          </p:nvSpPr>
          <p:spPr>
            <a:xfrm>
              <a:off x="12678" y="510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I</a:t>
              </a:r>
            </a:p>
          </p:txBody>
        </p:sp>
        <p:cxnSp>
          <p:nvCxnSpPr>
            <p:cNvPr id="27" name="直接箭头连接符 6">
              <a:extLst>
                <a:ext uri="{FF2B5EF4-FFF2-40B4-BE49-F238E27FC236}">
                  <a16:creationId xmlns:a16="http://schemas.microsoft.com/office/drawing/2014/main" id="{F7521DB7-505B-C25A-6945-6620B7B2FB8D}"/>
                </a:ext>
              </a:extLst>
            </p:cNvPr>
            <p:cNvCxnSpPr>
              <a:stCxn id="26" idx="6"/>
              <a:endCxn id="20" idx="2"/>
            </p:cNvCxnSpPr>
            <p:nvPr/>
          </p:nvCxnSpPr>
          <p:spPr>
            <a:xfrm>
              <a:off x="13032" y="5279"/>
              <a:ext cx="16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48A3102-7E02-3F1E-E373-A28AA3C507D6}"/>
                </a:ext>
              </a:extLst>
            </p:cNvPr>
            <p:cNvSpPr txBox="1"/>
            <p:nvPr/>
          </p:nvSpPr>
          <p:spPr>
            <a:xfrm>
              <a:off x="13632" y="5279"/>
              <a:ext cx="46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FD5C62C-9E4C-D6EF-2CB2-B346C1C65426}"/>
                </a:ext>
              </a:extLst>
            </p:cNvPr>
            <p:cNvSpPr txBox="1"/>
            <p:nvPr/>
          </p:nvSpPr>
          <p:spPr>
            <a:xfrm>
              <a:off x="15938" y="5263"/>
              <a:ext cx="4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BA188FD-7982-9287-D88C-168BA8FA509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北师大系统科学学院：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面向复杂系统的人工智能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B030B-E871-9CDA-F3FB-419AB478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EF00DC7D-26F9-3C73-AE56-7F923243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222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Calculus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Causality, 2009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E73B225-9A9C-034C-4A57-22D7847F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2329180"/>
            <a:ext cx="6159500" cy="21996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CFE1D3-8574-B8B9-901C-5FE5ECA9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94" y="4528820"/>
            <a:ext cx="5720080" cy="8648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45F1092-29BE-A465-7E92-C3B11B8F7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09" y="2329180"/>
            <a:ext cx="4381500" cy="27901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8936F02-9A83-E31E-8324-D124F920BE18}"/>
              </a:ext>
            </a:extLst>
          </p:cNvPr>
          <p:cNvSpPr txBox="1"/>
          <p:nvPr/>
        </p:nvSpPr>
        <p:spPr>
          <a:xfrm>
            <a:off x="724829" y="1710530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ym typeface="+mn-ea"/>
              </a:rPr>
              <a:t>do-calculus</a:t>
            </a:r>
            <a:r>
              <a:rPr lang="zh-CN" altLang="en-US" sz="1800" dirty="0">
                <a:sym typeface="+mn-ea"/>
              </a:rPr>
              <a:t>给出将</a:t>
            </a:r>
            <a:r>
              <a:rPr lang="en-US" altLang="zh-CN" sz="1800" dirty="0">
                <a:sym typeface="+mn-ea"/>
              </a:rPr>
              <a:t>do</a:t>
            </a:r>
            <a:r>
              <a:rPr lang="zh-CN" altLang="en-US" sz="1800" dirty="0">
                <a:sym typeface="+mn-ea"/>
              </a:rPr>
              <a:t>操作转化为条件概率的一般性方法：</a:t>
            </a:r>
            <a:endParaRPr lang="zh-CN" altLang="en-US" dirty="0"/>
          </a:p>
        </p:txBody>
      </p:sp>
      <p:cxnSp>
        <p:nvCxnSpPr>
          <p:cNvPr id="24" name="直接箭头连接符 9">
            <a:extLst>
              <a:ext uri="{FF2B5EF4-FFF2-40B4-BE49-F238E27FC236}">
                <a16:creationId xmlns:a16="http://schemas.microsoft.com/office/drawing/2014/main" id="{8C489691-C651-3E82-674C-2283AF712840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86D6B6F-3298-C7A3-B89B-DD92E5C60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0E5B39D-E50F-6E3D-72C6-152F772A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7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7C2FA12-84B6-B39C-2F39-D17ADB6A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450891"/>
            <a:ext cx="4984750" cy="35445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DF30EF-70C7-736A-EF21-763B0808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54" y="1450891"/>
            <a:ext cx="4984750" cy="35445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779A42-917B-FC35-B030-864AB519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184" y="5220251"/>
            <a:ext cx="2547620" cy="2654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4AD9-95C7-2CD2-81B3-177CEDE2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09" y="5220251"/>
            <a:ext cx="4206875" cy="2654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A65672-0D67-1E6D-92BF-813E6E2F0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029" y="1844591"/>
            <a:ext cx="434340" cy="2654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BE5A93-66C3-83F1-FEE8-E15CC8C18A4E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F532E7-D216-AEE2-6D0B-DBF4BF3A0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ECDC4EDC-ADC3-A87D-D3F0-ABA8C607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188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Calculus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Causality, 2009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9">
            <a:extLst>
              <a:ext uri="{FF2B5EF4-FFF2-40B4-BE49-F238E27FC236}">
                <a16:creationId xmlns:a16="http://schemas.microsoft.com/office/drawing/2014/main" id="{8C489691-C651-3E82-674C-2283AF712840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59739F3-300F-9101-3137-0614264C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96" y="1537475"/>
            <a:ext cx="7948295" cy="4110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1409FE6-15E4-8F06-FB9B-CB798618D22D}"/>
              </a:ext>
            </a:extLst>
          </p:cNvPr>
          <p:cNvSpPr/>
          <p:nvPr/>
        </p:nvSpPr>
        <p:spPr>
          <a:xfrm>
            <a:off x="1564311" y="2860180"/>
            <a:ext cx="945515" cy="430530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604491-5450-1534-D3E7-BA876CFB68F9}"/>
              </a:ext>
            </a:extLst>
          </p:cNvPr>
          <p:cNvSpPr txBox="1"/>
          <p:nvPr/>
        </p:nvSpPr>
        <p:spPr>
          <a:xfrm>
            <a:off x="5421936" y="5163960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全部是可观测数据的条件概率，没有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do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操作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DA3A39-0B2B-27F4-2819-C488772EFE4D}"/>
              </a:ext>
            </a:extLst>
          </p:cNvPr>
          <p:cNvSpPr txBox="1"/>
          <p:nvPr/>
        </p:nvSpPr>
        <p:spPr>
          <a:xfrm>
            <a:off x="1583996" y="1910220"/>
            <a:ext cx="90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do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操作</a:t>
            </a:r>
          </a:p>
        </p:txBody>
      </p:sp>
      <p:cxnSp>
        <p:nvCxnSpPr>
          <p:cNvPr id="12" name="直接箭头连接符 10">
            <a:extLst>
              <a:ext uri="{FF2B5EF4-FFF2-40B4-BE49-F238E27FC236}">
                <a16:creationId xmlns:a16="http://schemas.microsoft.com/office/drawing/2014/main" id="{6495AEEE-804A-B9C0-DDFF-8A3C29443583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2037386" y="2278520"/>
            <a:ext cx="0" cy="581660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4">
            <a:extLst>
              <a:ext uri="{FF2B5EF4-FFF2-40B4-BE49-F238E27FC236}">
                <a16:creationId xmlns:a16="http://schemas.microsoft.com/office/drawing/2014/main" id="{28291345-E55B-AEA7-88C2-AA0195E1AB77}"/>
              </a:ext>
            </a:extLst>
          </p:cNvPr>
          <p:cNvCxnSpPr>
            <a:stCxn id="10" idx="1"/>
          </p:cNvCxnSpPr>
          <p:nvPr/>
        </p:nvCxnSpPr>
        <p:spPr>
          <a:xfrm flipH="1">
            <a:off x="4666921" y="5348110"/>
            <a:ext cx="755015" cy="0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E8725D-548D-8C4D-1F7A-93EEDFBB4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72D543BE-9435-6910-F2DE-EB49FEF67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942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  <a:sym typeface="+mn-ea"/>
              </a:rPr>
              <a:t>观察：回答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chemeClr val="accent2"/>
                </a:solidFill>
              </a:rPr>
              <a:t>（</a:t>
            </a:r>
            <a:r>
              <a:rPr lang="en-US" altLang="zh-CN" b="1" dirty="0" err="1">
                <a:solidFill>
                  <a:schemeClr val="accent2"/>
                </a:solidFill>
              </a:rPr>
              <a:t>assosiation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如果观测到</a:t>
            </a:r>
            <a:r>
              <a:rPr lang="en-US" altLang="zh-CN" sz="2400" dirty="0">
                <a:solidFill>
                  <a:schemeClr val="accent2"/>
                </a:solidFill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</a:rPr>
              <a:t>发生，</a:t>
            </a:r>
            <a:r>
              <a:rPr lang="en-US" altLang="zh-CN" sz="2400" dirty="0">
                <a:solidFill>
                  <a:schemeClr val="accent2"/>
                </a:solidFill>
              </a:rPr>
              <a:t>Y</a:t>
            </a:r>
            <a:r>
              <a:rPr lang="zh-CN" altLang="en-US" sz="2400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输入：数据</a:t>
            </a:r>
            <a:endParaRPr lang="zh-CN" altLang="en-US" dirty="0">
              <a:solidFill>
                <a:schemeClr val="accent2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干预：回答</a:t>
            </a:r>
            <a:r>
              <a:rPr lang="zh-CN" altLang="en-US" b="1" dirty="0">
                <a:solidFill>
                  <a:schemeClr val="accent2"/>
                </a:solidFill>
              </a:rPr>
              <a:t>干预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如果让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输入：数据，因果图（</a:t>
            </a:r>
            <a:r>
              <a:rPr lang="en-US" altLang="zh-CN" dirty="0">
                <a:solidFill>
                  <a:schemeClr val="accent2"/>
                </a:solidFill>
              </a:rPr>
              <a:t>DAG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想象：回答</a:t>
            </a:r>
            <a:r>
              <a:rPr lang="zh-CN" altLang="en-US" b="1" dirty="0">
                <a:solidFill>
                  <a:srgbClr val="FF0000"/>
                </a:solidFill>
              </a:rPr>
              <a:t>反事实（</a:t>
            </a:r>
            <a:r>
              <a:rPr lang="en-US" altLang="zh-CN" b="1" dirty="0">
                <a:solidFill>
                  <a:srgbClr val="FF0000"/>
                </a:solidFill>
              </a:rPr>
              <a:t>counterfactuals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事实：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导致了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。反事实：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没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，而是</a:t>
            </a:r>
            <a:r>
              <a:rPr lang="en-US" altLang="zh-CN" dirty="0">
                <a:solidFill>
                  <a:schemeClr val="tx1"/>
                </a:solidFill>
              </a:rPr>
              <a:t>X’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Y’</a:t>
            </a:r>
            <a:r>
              <a:rPr lang="zh-CN" altLang="en-US" dirty="0">
                <a:solidFill>
                  <a:schemeClr val="tx1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输入：数据，因果图，</a:t>
            </a:r>
            <a:r>
              <a:rPr lang="en-US" altLang="zh-CN" dirty="0">
                <a:solidFill>
                  <a:schemeClr val="tx1"/>
                </a:solidFill>
              </a:rPr>
              <a:t>SCM</a:t>
            </a:r>
            <a:r>
              <a:rPr lang="zh-CN" altLang="en-US" dirty="0">
                <a:solidFill>
                  <a:schemeClr val="tx1"/>
                </a:solidFill>
              </a:rPr>
              <a:t>（隐含因果图）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3ABD9D-2408-33DA-A573-E74BC9438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D90A28E-B415-89DA-6508-11A68A03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239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6160" y="436245"/>
            <a:ext cx="7118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Example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about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754505"/>
            <a:ext cx="5670504" cy="4351655"/>
          </a:xfrm>
        </p:spPr>
        <p:txBody>
          <a:bodyPr>
            <a:normAutofit/>
          </a:bodyPr>
          <a:lstStyle/>
          <a:p>
            <a:pPr lvl="2"/>
            <a:endParaRPr lang="zh-CN" altLang="en-US" sz="1550" dirty="0">
              <a:sym typeface="+mn-ea"/>
            </a:endParaRPr>
          </a:p>
          <a:p>
            <a:pPr lvl="1"/>
            <a:r>
              <a:rPr lang="en-US" altLang="zh-CN" sz="1990" dirty="0">
                <a:sym typeface="+mn-ea"/>
              </a:rPr>
              <a:t>Problem:</a:t>
            </a:r>
            <a:endParaRPr lang="zh-CN" altLang="en-US" sz="1990" dirty="0">
              <a:sym typeface="+mn-ea"/>
            </a:endParaRPr>
          </a:p>
          <a:p>
            <a:pPr lvl="2"/>
            <a:r>
              <a:rPr lang="zh-CN" altLang="en-US" sz="1545" dirty="0">
                <a:sym typeface="+mn-ea"/>
              </a:rPr>
              <a:t>一个没上过大学的人，假设他当初上了大学，对当前的薪资会有什么影响？</a:t>
            </a:r>
          </a:p>
          <a:p>
            <a:pPr lvl="3"/>
            <a:r>
              <a:rPr lang="zh-CN" altLang="en-US" sz="1545" dirty="0">
                <a:sym typeface="+mn-ea"/>
              </a:rPr>
              <a:t>问题要求是保持当前的</a:t>
            </a:r>
            <a:r>
              <a:rPr lang="en-US" altLang="zh-CN" sz="1545" dirty="0">
                <a:sym typeface="+mn-ea"/>
              </a:rPr>
              <a:t>Z</a:t>
            </a:r>
            <a:r>
              <a:rPr lang="zh-CN" altLang="en-US" sz="1545" dirty="0">
                <a:sym typeface="+mn-ea"/>
              </a:rPr>
              <a:t>不变。因此不能直接</a:t>
            </a:r>
            <a:r>
              <a:rPr lang="en-US" altLang="zh-CN" sz="1545" dirty="0">
                <a:sym typeface="+mn-ea"/>
              </a:rPr>
              <a:t>do(X)</a:t>
            </a:r>
            <a:r>
              <a:rPr lang="zh-CN" altLang="en-US" sz="1545" dirty="0">
                <a:sym typeface="+mn-ea"/>
              </a:rPr>
              <a:t>。如果</a:t>
            </a:r>
            <a:r>
              <a:rPr lang="en-US" altLang="zh-CN" sz="1545" dirty="0">
                <a:sym typeface="+mn-ea"/>
              </a:rPr>
              <a:t>do(X)</a:t>
            </a:r>
            <a:r>
              <a:rPr lang="zh-CN" altLang="en-US" sz="1545" dirty="0">
                <a:sym typeface="+mn-ea"/>
              </a:rPr>
              <a:t>，会对</a:t>
            </a:r>
            <a:r>
              <a:rPr lang="en-US" altLang="zh-CN" sz="1545" dirty="0">
                <a:sym typeface="+mn-ea"/>
              </a:rPr>
              <a:t>Z</a:t>
            </a:r>
            <a:r>
              <a:rPr lang="zh-CN" altLang="en-US" sz="1545" dirty="0">
                <a:sym typeface="+mn-ea"/>
              </a:rPr>
              <a:t>造成影响</a:t>
            </a:r>
          </a:p>
          <a:p>
            <a:pPr lvl="3"/>
            <a:r>
              <a:rPr lang="zh-CN" altLang="en-US" sz="1545" dirty="0">
                <a:sym typeface="+mn-ea"/>
              </a:rPr>
              <a:t>问题的实质是，希望用过去（上大学的时刻）不同</a:t>
            </a:r>
            <a:r>
              <a:rPr lang="en-US" altLang="zh-CN" sz="1545" dirty="0">
                <a:sym typeface="+mn-ea"/>
              </a:rPr>
              <a:t>X</a:t>
            </a:r>
            <a:r>
              <a:rPr lang="zh-CN" altLang="en-US" sz="1545" dirty="0">
                <a:sym typeface="+mn-ea"/>
              </a:rPr>
              <a:t>和现实的</a:t>
            </a:r>
            <a:r>
              <a:rPr lang="en-US" altLang="zh-CN" sz="1545" dirty="0">
                <a:sym typeface="+mn-ea"/>
              </a:rPr>
              <a:t>Z</a:t>
            </a:r>
            <a:r>
              <a:rPr lang="zh-CN" altLang="en-US" sz="1545" dirty="0">
                <a:sym typeface="+mn-ea"/>
              </a:rPr>
              <a:t>，共同预测</a:t>
            </a:r>
            <a:r>
              <a:rPr lang="en-US" altLang="zh-CN" sz="1545" dirty="0">
                <a:sym typeface="+mn-ea"/>
              </a:rPr>
              <a:t>Y</a:t>
            </a:r>
          </a:p>
          <a:p>
            <a:pPr lvl="2"/>
            <a:endParaRPr lang="zh-CN" altLang="en-US" sz="1545" dirty="0">
              <a:sym typeface="+mn-ea"/>
            </a:endParaRPr>
          </a:p>
          <a:p>
            <a:pPr lvl="1"/>
            <a:r>
              <a:rPr lang="en-US" altLang="zh-CN" sz="1945" dirty="0">
                <a:sym typeface="+mn-ea"/>
              </a:rPr>
              <a:t>Expression:</a:t>
            </a:r>
            <a:endParaRPr lang="zh-CN" altLang="en-US" sz="1945" dirty="0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9FF731-F25B-2D8C-5A34-616C55AD22CA}"/>
              </a:ext>
            </a:extLst>
          </p:cNvPr>
          <p:cNvGrpSpPr/>
          <p:nvPr/>
        </p:nvGrpSpPr>
        <p:grpSpPr>
          <a:xfrm>
            <a:off x="8560199" y="1467746"/>
            <a:ext cx="3016708" cy="3840179"/>
            <a:chOff x="7959162" y="1864834"/>
            <a:chExt cx="2164014" cy="2616821"/>
          </a:xfrm>
        </p:grpSpPr>
        <p:grpSp>
          <p:nvGrpSpPr>
            <p:cNvPr id="4" name="组合 3"/>
            <p:cNvGrpSpPr/>
            <p:nvPr/>
          </p:nvGrpSpPr>
          <p:grpSpPr>
            <a:xfrm>
              <a:off x="7959162" y="1864834"/>
              <a:ext cx="1149350" cy="2553335"/>
              <a:chOff x="14685" y="3757"/>
              <a:chExt cx="1810" cy="402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685" y="5985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4685" y="45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685" y="7423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29" name="直接箭头连接符 28"/>
              <p:cNvCxnSpPr>
                <a:stCxn id="26" idx="4"/>
                <a:endCxn id="25" idx="0"/>
              </p:cNvCxnSpPr>
              <p:nvPr/>
            </p:nvCxnSpPr>
            <p:spPr>
              <a:xfrm>
                <a:off x="14862" y="4902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4"/>
                <a:endCxn id="27" idx="0"/>
              </p:cNvCxnSpPr>
              <p:nvPr/>
            </p:nvCxnSpPr>
            <p:spPr>
              <a:xfrm>
                <a:off x="14862" y="6340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16021" y="52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6021" y="3757"/>
                <a:ext cx="47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U</a:t>
                </a:r>
                <a:r>
                  <a:rPr kumimoji="0" lang="en-US" altLang="zh-CN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X</a:t>
                </a:r>
                <a:endPara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7" name="直接箭头连接符 36"/>
              <p:cNvCxnSpPr>
                <a:stCxn id="31" idx="3"/>
                <a:endCxn id="25" idx="7"/>
              </p:cNvCxnSpPr>
              <p:nvPr/>
            </p:nvCxnSpPr>
            <p:spPr>
              <a:xfrm flipH="1">
                <a:off x="14987" y="5550"/>
                <a:ext cx="1086" cy="4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H="1">
                <a:off x="14987" y="4053"/>
                <a:ext cx="1086" cy="5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椭圆 5"/>
              <p:cNvSpPr/>
              <p:nvPr/>
            </p:nvSpPr>
            <p:spPr>
              <a:xfrm>
                <a:off x="16017" y="6684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9" name="直接箭头连接符 8"/>
              <p:cNvCxnSpPr>
                <a:endCxn id="27" idx="7"/>
              </p:cNvCxnSpPr>
              <p:nvPr/>
            </p:nvCxnSpPr>
            <p:spPr>
              <a:xfrm flipH="1">
                <a:off x="14987" y="6995"/>
                <a:ext cx="1007" cy="4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90E33E7-1047-F7BD-D000-249CB9D2FC87}"/>
                </a:ext>
              </a:extLst>
            </p:cNvPr>
            <p:cNvSpPr txBox="1"/>
            <p:nvPr/>
          </p:nvSpPr>
          <p:spPr>
            <a:xfrm>
              <a:off x="8286406" y="2310802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上大学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B9EFB1C-2290-AB23-F2FB-3FD3C4970866}"/>
                </a:ext>
              </a:extLst>
            </p:cNvPr>
            <p:cNvSpPr txBox="1"/>
            <p:nvPr/>
          </p:nvSpPr>
          <p:spPr>
            <a:xfrm>
              <a:off x="8330003" y="3250014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工作技能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365F71-5B1B-8C2C-002B-5A9825CD2770}"/>
                </a:ext>
              </a:extLst>
            </p:cNvPr>
            <p:cNvSpPr txBox="1"/>
            <p:nvPr/>
          </p:nvSpPr>
          <p:spPr>
            <a:xfrm>
              <a:off x="8330003" y="4229980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薪资水平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CBC39B-62B5-90EC-F0E0-EF5EB1F5B226}"/>
                </a:ext>
              </a:extLst>
            </p:cNvPr>
            <p:cNvSpPr txBox="1"/>
            <p:nvPr/>
          </p:nvSpPr>
          <p:spPr>
            <a:xfrm>
              <a:off x="9014905" y="2767648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工作经验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AE77E4-A2E5-B0E6-D4D2-DCCBCE9F4255}"/>
                  </a:ext>
                </a:extLst>
              </p:cNvPr>
              <p:cNvSpPr txBox="1"/>
              <p:nvPr/>
            </p:nvSpPr>
            <p:spPr>
              <a:xfrm>
                <a:off x="3218710" y="4369435"/>
                <a:ext cx="2733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   </a:t>
                </a:r>
                <a:r>
                  <a:rPr kumimoji="1" lang="en-US" altLang="zh-CN" dirty="0"/>
                  <a:t>v</a:t>
                </a:r>
                <a:r>
                  <a:rPr kumimoji="1" lang="en-US" altLang="zh-CN" dirty="0" err="1"/>
                  <a:t>.s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AE77E4-A2E5-B0E6-D4D2-DCCBCE9F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10" y="4369435"/>
                <a:ext cx="2733249" cy="276999"/>
              </a:xfrm>
              <a:prstGeom prst="rect">
                <a:avLst/>
              </a:prstGeom>
              <a:blipFill>
                <a:blip r:embed="rId5"/>
                <a:stretch>
                  <a:fillRect l="-2778" t="-27273" r="-3241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DB93A43A-642B-CFB1-A88A-94C1D949E73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CE76650-3F30-BD4F-C35D-63D12881CB1E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8EB56B-E810-40B7-0D12-2C1C8EAB6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17" name="Picture 5" descr="Z:\e\建院\logo\uplogo copy.png">
            <a:extLst>
              <a:ext uri="{FF2B5EF4-FFF2-40B4-BE49-F238E27FC236}">
                <a16:creationId xmlns:a16="http://schemas.microsoft.com/office/drawing/2014/main" id="{8DF545E9-854B-1D70-A7C0-3FED9C53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内容占位符 33"/>
              <p:cNvSpPr>
                <a:spLocks noGrp="1"/>
              </p:cNvSpPr>
              <p:nvPr>
                <p:ph idx="1"/>
              </p:nvPr>
            </p:nvSpPr>
            <p:spPr>
              <a:xfrm>
                <a:off x="814070" y="1754505"/>
                <a:ext cx="4475557" cy="435165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zh-CN" altLang="en-US" sz="1995" dirty="0">
                    <a:sym typeface="+mn-ea"/>
                  </a:rPr>
                  <a:t>孪生网络将两个平行世界的变量同时展示在一个因果图中：</a:t>
                </a:r>
              </a:p>
              <a:p>
                <a:pPr lvl="2"/>
                <a:r>
                  <a:rPr lang="en-US" altLang="zh-CN" sz="1550" dirty="0">
                    <a:sym typeface="+mn-ea"/>
                  </a:rPr>
                  <a:t>X</a:t>
                </a:r>
                <a:r>
                  <a:rPr lang="zh-CN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Y</a:t>
                </a:r>
                <a:r>
                  <a:rPr lang="zh-CN" altLang="en-US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Z</a:t>
                </a:r>
                <a:r>
                  <a:rPr lang="zh-CN" altLang="en-US" sz="1550" dirty="0">
                    <a:sym typeface="+mn-ea"/>
                  </a:rPr>
                  <a:t>：现实世界（事实）</a:t>
                </a:r>
              </a:p>
              <a:p>
                <a:pPr lvl="2"/>
                <a:r>
                  <a:rPr lang="en-US" altLang="zh-CN" sz="1550" dirty="0">
                    <a:sym typeface="+mn-ea"/>
                  </a:rPr>
                  <a:t>X*</a:t>
                </a:r>
                <a:r>
                  <a:rPr lang="zh-CN" altLang="en-US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Y*</a:t>
                </a:r>
                <a:r>
                  <a:rPr lang="zh-CN" altLang="en-US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Z*</a:t>
                </a:r>
                <a:r>
                  <a:rPr lang="zh-CN" altLang="en-US" sz="1550" dirty="0">
                    <a:sym typeface="+mn-ea"/>
                  </a:rPr>
                  <a:t>：假设世界（反事实）</a:t>
                </a:r>
              </a:p>
              <a:p>
                <a:pPr lvl="2"/>
                <a:r>
                  <a:rPr lang="zh-CN" altLang="en-US" sz="1550" dirty="0">
                    <a:sym typeface="+mn-ea"/>
                  </a:rPr>
                  <a:t>现实世界和假设世界共享</a:t>
                </a:r>
                <a:r>
                  <a:rPr lang="en-US" altLang="zh-CN" sz="1550" dirty="0">
                    <a:sym typeface="+mn-ea"/>
                  </a:rPr>
                  <a:t>U</a:t>
                </a:r>
                <a:r>
                  <a:rPr lang="zh-CN" altLang="en-US" sz="1550" dirty="0">
                    <a:sym typeface="+mn-ea"/>
                  </a:rPr>
                  <a:t>，因为两个世界中唯一相同的是个体的属性</a:t>
                </a:r>
              </a:p>
              <a:p>
                <a:pPr lvl="2"/>
                <a:endParaRPr lang="zh-CN" altLang="en-US" sz="1550" dirty="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𝑋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𝑌</m:t>
                        </m:r>
                      </m:e>
                      <m:sup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𝑍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𝑑𝑜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𝑋</m:t>
                            </m:r>
                          </m:e>
                          <m:sup>
                            <m:r>
                              <a:rPr lang="zh-CN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sym typeface="+mn-ea"/>
                </a:endParaRPr>
              </a:p>
              <a:p>
                <a:pPr lvl="1"/>
                <a:endParaRPr lang="en-US" altLang="zh-CN" sz="1545" dirty="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d>
                      <m:dPr>
                        <m:ctrlP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𝑌</m:t>
                        </m:r>
                      </m:e>
                      <m:e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𝑍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𝑑𝑜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𝑋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𝑌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|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𝑍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1545" dirty="0">
                  <a:sym typeface="+mn-ea"/>
                </a:endParaRPr>
              </a:p>
            </p:txBody>
          </p:sp>
        </mc:Choice>
        <mc:Fallback xmlns="">
          <p:sp>
            <p:nvSpPr>
              <p:cNvPr id="34" name="内容占位符 3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070" y="1754505"/>
                <a:ext cx="4475557" cy="4351655"/>
              </a:xfrm>
              <a:blipFill>
                <a:blip r:embed="rId3"/>
                <a:stretch>
                  <a:fillRect t="-1749" r="-2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7055711" y="1360966"/>
            <a:ext cx="2965077" cy="3870791"/>
            <a:chOff x="14685" y="3737"/>
            <a:chExt cx="3036" cy="4041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16031" y="3737"/>
              <a:ext cx="1690" cy="4021"/>
              <a:chOff x="14685" y="3757"/>
              <a:chExt cx="1690" cy="402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685" y="5985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Z*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4685" y="45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X*</a:t>
                </a: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685" y="7423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Y*</a:t>
                </a:r>
              </a:p>
            </p:txBody>
          </p:sp>
          <p:cxnSp>
            <p:nvCxnSpPr>
              <p:cNvPr id="29" name="直接箭头连接符 28"/>
              <p:cNvCxnSpPr>
                <a:stCxn id="26" idx="4"/>
                <a:endCxn id="25" idx="0"/>
              </p:cNvCxnSpPr>
              <p:nvPr/>
            </p:nvCxnSpPr>
            <p:spPr>
              <a:xfrm>
                <a:off x="14862" y="4902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4"/>
                <a:endCxn id="27" idx="0"/>
              </p:cNvCxnSpPr>
              <p:nvPr/>
            </p:nvCxnSpPr>
            <p:spPr>
              <a:xfrm>
                <a:off x="14862" y="6340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16021" y="52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5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6021" y="375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U</a:t>
                </a:r>
                <a:r>
                  <a:rPr kumimoji="0" lang="en-US" altLang="zh-CN" sz="105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X</a:t>
                </a:r>
                <a:endParaRPr kumimoji="0" lang="en-US" altLang="zh-CN" sz="105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7" name="直接箭头连接符 36"/>
              <p:cNvCxnSpPr>
                <a:stCxn id="31" idx="3"/>
                <a:endCxn id="25" idx="7"/>
              </p:cNvCxnSpPr>
              <p:nvPr/>
            </p:nvCxnSpPr>
            <p:spPr>
              <a:xfrm flipH="1">
                <a:off x="14987" y="5550"/>
                <a:ext cx="1086" cy="4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椭圆 5"/>
              <p:cNvSpPr/>
              <p:nvPr/>
            </p:nvSpPr>
            <p:spPr>
              <a:xfrm>
                <a:off x="16017" y="6684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5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9" name="直接箭头连接符 8"/>
              <p:cNvCxnSpPr>
                <a:endCxn id="27" idx="7"/>
              </p:cNvCxnSpPr>
              <p:nvPr/>
            </p:nvCxnSpPr>
            <p:spPr>
              <a:xfrm flipH="1">
                <a:off x="14987" y="6995"/>
                <a:ext cx="1007" cy="4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1" name="直接箭头连接符 10"/>
            <p:cNvCxnSpPr>
              <a:stCxn id="8" idx="4"/>
              <a:endCxn id="7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4"/>
              <a:endCxn id="10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6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16021" y="375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5" name="直接箭头连接符 14"/>
            <p:cNvCxnSpPr>
              <a:stCxn id="13" idx="3"/>
              <a:endCxn id="7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4" idx="3"/>
              <a:endCxn id="8" idx="7"/>
            </p:cNvCxnSpPr>
            <p:nvPr/>
          </p:nvCxnSpPr>
          <p:spPr>
            <a:xfrm flipH="1">
              <a:off x="14987" y="4060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6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0" name="直接箭头连接符 19"/>
            <p:cNvCxnSpPr>
              <a:endCxn id="10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Twin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Network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BD3FCA3-3CF9-6038-ADEF-3EEECD43D8FB}"/>
              </a:ext>
            </a:extLst>
          </p:cNvPr>
          <p:cNvCxnSpPr>
            <a:endCxn id="26" idx="7"/>
          </p:cNvCxnSpPr>
          <p:nvPr/>
        </p:nvCxnSpPr>
        <p:spPr>
          <a:xfrm>
            <a:off x="8715998" y="1701013"/>
            <a:ext cx="1009691" cy="46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E6D664A2-7400-5E03-F2BC-499BB4B413AD}"/>
              </a:ext>
            </a:extLst>
          </p:cNvPr>
          <p:cNvCxnSpPr/>
          <p:nvPr/>
        </p:nvCxnSpPr>
        <p:spPr>
          <a:xfrm flipH="1">
            <a:off x="9129933" y="1801425"/>
            <a:ext cx="208344" cy="254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F0140D9-47D4-17F4-962C-A2495FE2EE23}"/>
              </a:ext>
            </a:extLst>
          </p:cNvPr>
          <p:cNvCxnSpPr>
            <a:cxnSpLocks/>
          </p:cNvCxnSpPr>
          <p:nvPr/>
        </p:nvCxnSpPr>
        <p:spPr>
          <a:xfrm>
            <a:off x="9129933" y="1801425"/>
            <a:ext cx="234899" cy="25719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E382EAAE-5B24-3F00-3C80-7A75AB21523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B99CCAE-883E-7BF7-7410-81B31D99B44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203CF76-9659-65D7-6147-065ED7D3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24" name="Picture 5" descr="Z:\e\建院\logo\uplogo copy.png">
            <a:extLst>
              <a:ext uri="{FF2B5EF4-FFF2-40B4-BE49-F238E27FC236}">
                <a16:creationId xmlns:a16="http://schemas.microsoft.com/office/drawing/2014/main" id="{159F3EA1-4A4D-1A89-7301-0622E0DD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92D1517A-34F0-CDE5-608C-82B3DDF945CF}"/>
              </a:ext>
            </a:extLst>
          </p:cNvPr>
          <p:cNvSpPr/>
          <p:nvPr/>
        </p:nvSpPr>
        <p:spPr>
          <a:xfrm>
            <a:off x="8560766" y="214997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6C9436-85E2-E79B-9538-A962C0AEDB97}"/>
              </a:ext>
            </a:extLst>
          </p:cNvPr>
          <p:cNvSpPr/>
          <p:nvPr/>
        </p:nvSpPr>
        <p:spPr>
          <a:xfrm>
            <a:off x="10409743" y="214997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21391E-147A-E5C0-C086-928279C3AE7D}"/>
              </a:ext>
            </a:extLst>
          </p:cNvPr>
          <p:cNvSpPr/>
          <p:nvPr/>
        </p:nvSpPr>
        <p:spPr>
          <a:xfrm>
            <a:off x="9536126" y="331853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F5441AA-133B-4634-67EC-BFF4F59002FE}"/>
              </a:ext>
            </a:extLst>
          </p:cNvPr>
          <p:cNvSpPr/>
          <p:nvPr/>
        </p:nvSpPr>
        <p:spPr>
          <a:xfrm>
            <a:off x="9536126" y="466346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012E02-3834-F33A-A17D-DC2C95BC54A3}"/>
              </a:ext>
            </a:extLst>
          </p:cNvPr>
          <p:cNvSpPr/>
          <p:nvPr/>
        </p:nvSpPr>
        <p:spPr>
          <a:xfrm>
            <a:off x="8076642" y="388545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A2DCE91-2EFC-8763-64B4-742386929E7B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9127694" y="2433442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9F8B026-B83F-10CB-5718-12FA19A28F8C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9044669" y="2633881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1C10B23-22AC-3137-05CC-DDA3F35F45DD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>
          <a:xfrm flipH="1">
            <a:off x="10020029" y="2716906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0C6B23F-863C-8B86-05FC-F3FA95561EDD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8560545" y="4369362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D6A1652-EA6E-7FA3-3DD9-215E34FBC16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819590" y="3885459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224D235-F82E-0307-A638-E69B6A81541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844230" y="1655437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/>
              <p:nvPr/>
            </p:nvSpPr>
            <p:spPr>
              <a:xfrm>
                <a:off x="8254076" y="1237416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76" y="1237416"/>
                <a:ext cx="1282050" cy="380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1BE618E-688E-4497-53F0-1014F6E893D2}"/>
              </a:ext>
            </a:extLst>
          </p:cNvPr>
          <p:cNvCxnSpPr>
            <a:cxnSpLocks/>
          </p:cNvCxnSpPr>
          <p:nvPr/>
        </p:nvCxnSpPr>
        <p:spPr>
          <a:xfrm>
            <a:off x="10647097" y="1644034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/>
              <p:nvPr/>
            </p:nvSpPr>
            <p:spPr>
              <a:xfrm>
                <a:off x="10056943" y="1226013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943" y="1226013"/>
                <a:ext cx="1282050" cy="380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/>
              <p:nvPr/>
            </p:nvSpPr>
            <p:spPr>
              <a:xfrm>
                <a:off x="9034350" y="1861543"/>
                <a:ext cx="1172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50" y="1861543"/>
                <a:ext cx="1172179" cy="276999"/>
              </a:xfrm>
              <a:prstGeom prst="rect">
                <a:avLst/>
              </a:prstGeom>
              <a:blipFill>
                <a:blip r:embed="rId7"/>
                <a:stretch>
                  <a:fillRect l="-3226" t="-4348" r="-645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019BB19-9AA9-A51A-2922-88EBFAACDFAA}"/>
              </a:ext>
            </a:extLst>
          </p:cNvPr>
          <p:cNvCxnSpPr>
            <a:cxnSpLocks/>
          </p:cNvCxnSpPr>
          <p:nvPr/>
        </p:nvCxnSpPr>
        <p:spPr>
          <a:xfrm>
            <a:off x="9813957" y="2824016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/>
              <p:nvPr/>
            </p:nvSpPr>
            <p:spPr>
              <a:xfrm>
                <a:off x="8978126" y="2661095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26" y="2661095"/>
                <a:ext cx="1282050" cy="3801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C50BABD-D764-F828-F99D-F7C0A24A7854}"/>
              </a:ext>
            </a:extLst>
          </p:cNvPr>
          <p:cNvCxnSpPr>
            <a:cxnSpLocks/>
          </p:cNvCxnSpPr>
          <p:nvPr/>
        </p:nvCxnSpPr>
        <p:spPr>
          <a:xfrm flipH="1">
            <a:off x="10092392" y="4946928"/>
            <a:ext cx="600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/>
              <p:nvPr/>
            </p:nvSpPr>
            <p:spPr>
              <a:xfrm>
                <a:off x="10335646" y="4743279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646" y="4743279"/>
                <a:ext cx="1282050" cy="3801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/>
              <p:nvPr/>
            </p:nvSpPr>
            <p:spPr>
              <a:xfrm>
                <a:off x="8875496" y="5431472"/>
                <a:ext cx="1736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496" y="5431472"/>
                <a:ext cx="1736308" cy="276999"/>
              </a:xfrm>
              <a:prstGeom prst="rect">
                <a:avLst/>
              </a:prstGeom>
              <a:blipFill>
                <a:blip r:embed="rId10"/>
                <a:stretch>
                  <a:fillRect l="-1449" r="-362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43E56D3-8B1B-CB0B-93FE-427AC18B833E}"/>
              </a:ext>
            </a:extLst>
          </p:cNvPr>
          <p:cNvCxnSpPr>
            <a:cxnSpLocks/>
          </p:cNvCxnSpPr>
          <p:nvPr/>
        </p:nvCxnSpPr>
        <p:spPr>
          <a:xfrm>
            <a:off x="8319502" y="3398017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/>
              <p:nvPr/>
            </p:nvSpPr>
            <p:spPr>
              <a:xfrm>
                <a:off x="5240516" y="5451345"/>
                <a:ext cx="251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516" y="5451345"/>
                <a:ext cx="2514663" cy="276999"/>
              </a:xfrm>
              <a:prstGeom prst="rect">
                <a:avLst/>
              </a:prstGeom>
              <a:blipFill>
                <a:blip r:embed="rId15"/>
                <a:stretch>
                  <a:fillRect l="-150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BFD545-A298-6C1B-9BFB-B75B7FB107B8}"/>
                  </a:ext>
                </a:extLst>
              </p:cNvPr>
              <p:cNvSpPr txBox="1"/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BFD545-A298-6C1B-9BFB-B75B7FB1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8F69B41-BD8A-C8F6-9C2A-436091183AE5}"/>
                  </a:ext>
                </a:extLst>
              </p:cNvPr>
              <p:cNvSpPr txBox="1"/>
              <p:nvPr/>
            </p:nvSpPr>
            <p:spPr>
              <a:xfrm>
                <a:off x="7787080" y="4715184"/>
                <a:ext cx="1182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8F69B41-BD8A-C8F6-9C2A-436091183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080" y="4715184"/>
                <a:ext cx="1182118" cy="276999"/>
              </a:xfrm>
              <a:prstGeom prst="rect">
                <a:avLst/>
              </a:prstGeom>
              <a:blipFill>
                <a:blip r:embed="rId18"/>
                <a:stretch>
                  <a:fillRect l="-3158" t="-4348" r="-6316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522FB53-9668-580B-D55B-2AB4BA7BEBFD}"/>
                  </a:ext>
                </a:extLst>
              </p:cNvPr>
              <p:cNvSpPr txBox="1"/>
              <p:nvPr/>
            </p:nvSpPr>
            <p:spPr>
              <a:xfrm>
                <a:off x="10899278" y="2774540"/>
                <a:ext cx="1187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522FB53-9668-580B-D55B-2AB4BA7B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278" y="2774540"/>
                <a:ext cx="1187313" cy="276999"/>
              </a:xfrm>
              <a:prstGeom prst="rect">
                <a:avLst/>
              </a:prstGeom>
              <a:blipFill>
                <a:blip r:embed="rId19"/>
                <a:stretch>
                  <a:fillRect l="-4255" t="-4348" r="-744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18A7FD0-8004-AF19-472E-D709E29D62EE}"/>
                  </a:ext>
                </a:extLst>
              </p:cNvPr>
              <p:cNvSpPr txBox="1"/>
              <p:nvPr/>
            </p:nvSpPr>
            <p:spPr>
              <a:xfrm>
                <a:off x="10206529" y="3499209"/>
                <a:ext cx="1708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18A7FD0-8004-AF19-472E-D709E29D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529" y="3499209"/>
                <a:ext cx="1708225" cy="276999"/>
              </a:xfrm>
              <a:prstGeom prst="rect">
                <a:avLst/>
              </a:prstGeom>
              <a:blipFill>
                <a:blip r:embed="rId20"/>
                <a:stretch>
                  <a:fillRect l="-735" r="-22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8D73AC-88F0-8939-02F9-96A5E35F5EBA}"/>
                  </a:ext>
                </a:extLst>
              </p:cNvPr>
              <p:cNvSpPr txBox="1"/>
              <p:nvPr/>
            </p:nvSpPr>
            <p:spPr>
              <a:xfrm>
                <a:off x="724829" y="1655437"/>
                <a:ext cx="4756772" cy="343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Definition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structural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causal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4-tuple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are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endogenous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background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determining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e.g.,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over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i,j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induce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P(v)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over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observable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8D73AC-88F0-8939-02F9-96A5E35F5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29" y="1655437"/>
                <a:ext cx="4756772" cy="3438634"/>
              </a:xfrm>
              <a:prstGeom prst="rect">
                <a:avLst/>
              </a:prstGeom>
              <a:blipFill>
                <a:blip r:embed="rId21"/>
                <a:stretch>
                  <a:fillRect l="-1333" t="-735" b="-1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861249E-00C6-392F-A9F5-F3669294DC30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6CA9A-7D47-3F9D-5704-3042107AB0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A675ED0F-106B-56FB-272E-CFF77780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932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97F02C88-80BE-0454-AAB1-682E3333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3029585"/>
            <a:ext cx="2853734" cy="28537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BFCC1A2-AE96-4FA1-126E-5B5A06E0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75" y="1196340"/>
            <a:ext cx="3299460" cy="1833245"/>
          </a:xfrm>
          <a:prstGeom prst="rect">
            <a:avLst/>
          </a:prstGeom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BA0191-BA95-0EB5-2284-E676F46C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84325"/>
            <a:ext cx="7343775" cy="4592955"/>
          </a:xfrm>
        </p:spPr>
        <p:txBody>
          <a:bodyPr/>
          <a:lstStyle/>
          <a:p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SCM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Equations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altLang="zh-CN" sz="2000" dirty="0"/>
          </a:p>
          <a:p>
            <a:pPr lvl="1"/>
            <a:r>
              <a:rPr lang="en-US" altLang="zh-CN" sz="1710" dirty="0"/>
              <a:t>SCM</a:t>
            </a:r>
            <a:r>
              <a:rPr lang="zh-CN" altLang="en-US" sz="1710" dirty="0"/>
              <a:t>：</a:t>
            </a:r>
            <a:r>
              <a:rPr lang="en-US" altLang="zh-CN" sz="1710" dirty="0"/>
              <a:t>Structural Causal Model</a:t>
            </a:r>
          </a:p>
          <a:p>
            <a:pPr lvl="0"/>
            <a:endParaRPr lang="zh-CN" altLang="en-US" sz="1995" dirty="0"/>
          </a:p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example</a:t>
            </a:r>
            <a:r>
              <a:rPr lang="zh-CN" altLang="en-US" sz="2000" dirty="0"/>
              <a:t>，</a:t>
            </a:r>
            <a:r>
              <a:rPr lang="en-US" altLang="zh-CN" sz="2000" dirty="0"/>
              <a:t>Causal</a:t>
            </a:r>
            <a:r>
              <a:rPr lang="zh-CN" altLang="en-US" sz="2000" dirty="0"/>
              <a:t> </a:t>
            </a:r>
            <a:r>
              <a:rPr lang="en-US" altLang="zh-CN" sz="2000" dirty="0"/>
              <a:t>Effect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Z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Y</a:t>
            </a:r>
            <a:r>
              <a:rPr lang="zh-CN" altLang="en-US" sz="2000" dirty="0"/>
              <a:t>：</a:t>
            </a:r>
            <a:endParaRPr lang="zh-CN" altLang="en-US" sz="1710" dirty="0"/>
          </a:p>
          <a:p>
            <a:pPr lvl="1"/>
            <a:r>
              <a:rPr lang="en-US" altLang="zh-CN" sz="1710" dirty="0"/>
              <a:t>Direct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：</a:t>
            </a:r>
            <a:r>
              <a:rPr lang="en-US" altLang="zh-CN" sz="1710" dirty="0"/>
              <a:t>DE = d</a:t>
            </a:r>
          </a:p>
          <a:p>
            <a:pPr lvl="1"/>
            <a:r>
              <a:rPr lang="en-US" altLang="zh-CN" sz="1710" dirty="0"/>
              <a:t>Indirect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：</a:t>
            </a:r>
            <a:r>
              <a:rPr lang="en-US" altLang="zh-CN" sz="1710" dirty="0"/>
              <a:t>IE = </a:t>
            </a:r>
            <a:r>
              <a:rPr lang="en-US" altLang="zh-CN" sz="1710" dirty="0" err="1"/>
              <a:t>ce</a:t>
            </a:r>
            <a:endParaRPr lang="en-US" altLang="zh-CN" sz="1710" dirty="0"/>
          </a:p>
          <a:p>
            <a:pPr lvl="1"/>
            <a:r>
              <a:rPr lang="en-US" altLang="zh-CN" sz="1710" dirty="0"/>
              <a:t>Total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：</a:t>
            </a:r>
            <a:r>
              <a:rPr lang="en-US" altLang="zh-CN" sz="1710" dirty="0"/>
              <a:t>TE = DE + IE = d + </a:t>
            </a:r>
            <a:r>
              <a:rPr lang="en-US" altLang="zh-CN" sz="1710" dirty="0" err="1"/>
              <a:t>ce</a:t>
            </a:r>
            <a:endParaRPr lang="en-US" altLang="zh-CN" sz="1710" dirty="0"/>
          </a:p>
          <a:p>
            <a:pPr lvl="1"/>
            <a:endParaRPr lang="en-US" altLang="zh-CN" sz="1710" dirty="0"/>
          </a:p>
          <a:p>
            <a:pPr lvl="0"/>
            <a:r>
              <a:rPr lang="en-US" altLang="zh-CN" sz="1995" dirty="0"/>
              <a:t>How</a:t>
            </a:r>
            <a:r>
              <a:rPr lang="zh-CN" altLang="en-US" sz="1995" dirty="0"/>
              <a:t> </a:t>
            </a:r>
            <a:r>
              <a:rPr lang="en-US" altLang="zh-CN" sz="1995" dirty="0"/>
              <a:t>to</a:t>
            </a:r>
            <a:r>
              <a:rPr lang="zh-CN" altLang="en-US" sz="1995" dirty="0"/>
              <a:t> </a:t>
            </a:r>
            <a:r>
              <a:rPr lang="en-US" altLang="zh-CN" sz="1995" dirty="0"/>
              <a:t>estimate</a:t>
            </a:r>
            <a:r>
              <a:rPr lang="zh-CN" altLang="en-US" sz="1995" dirty="0"/>
              <a:t> </a:t>
            </a:r>
            <a:r>
              <a:rPr lang="en-US" altLang="zh-CN" sz="1995" dirty="0"/>
              <a:t>parameters?</a:t>
            </a:r>
            <a:endParaRPr lang="zh-CN" altLang="en-US" sz="1995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AAA065-BFA0-0334-2EBE-611C692D05F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7D5505-F8ED-5592-5197-370242575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24EA8C5-9A0F-31FC-8E20-4DB660D6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6948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BA0191-BA95-0EB5-2284-E676F46C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84325"/>
            <a:ext cx="7343775" cy="459295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Direct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causal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effect(DE)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</a:rPr>
              <a:t>Z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Wingdings" pitchFamily="2" charset="2"/>
              </a:rPr>
              <a:t>Y</a:t>
            </a:r>
            <a:endParaRPr kumimoji="0" lang="zh-CN" altLang="en-US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Cut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all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paths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171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+mn-ea"/>
              </a:rPr>
              <a:t>between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and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i.e.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control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W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but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is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blocked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by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W</a:t>
            </a:r>
            <a:endParaRPr kumimoji="0" lang="zh-CN" altLang="en-US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Regression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on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X,W,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Z: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 = </a:t>
            </a:r>
            <a:r>
              <a:rPr kumimoji="0" lang="en-US" altLang="zh-CN" sz="171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dZ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</a:t>
            </a:r>
            <a:r>
              <a:rPr kumimoji="0" lang="en-US" altLang="zh-CN" sz="171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eW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const</a:t>
            </a:r>
            <a:endParaRPr kumimoji="0" lang="en-US" altLang="zh-CN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coefficient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d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is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171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+mn-ea"/>
              </a:rPr>
              <a:t>direct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effect: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d</a:t>
            </a:r>
            <a:endParaRPr kumimoji="0" lang="en-US" altLang="zh-CN" sz="171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Total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effect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itchFamily="2" charset="2"/>
              </a:rPr>
              <a:t>Y</a:t>
            </a:r>
            <a:endParaRPr kumimoji="0" lang="en-US" altLang="zh-CN" sz="199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Cut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backdoor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paths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between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and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Y,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i.e.,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control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1995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+mn-ea"/>
              </a:rPr>
              <a:t>Z</a:t>
            </a:r>
            <a:endParaRPr kumimoji="0" lang="zh-CN" altLang="en-US" sz="199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Regress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on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and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Z: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 = </a:t>
            </a:r>
            <a:r>
              <a:rPr kumimoji="0" lang="en-US" altLang="zh-CN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tZ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</a:t>
            </a:r>
            <a:r>
              <a:rPr kumimoji="0" lang="en-US" altLang="zh-CN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rX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const</a:t>
            </a:r>
            <a:endParaRPr kumimoji="0" lang="en-US" altLang="zh-CN" sz="199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coefficient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of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Z: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is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total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effect,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theoretically: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 = d + </a:t>
            </a:r>
            <a:r>
              <a:rPr kumimoji="0" lang="en-US" altLang="zh-CN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ce</a:t>
            </a:r>
            <a:endParaRPr kumimoji="0" lang="en-US" altLang="zh-CN" sz="199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6D8E7B-4D75-2751-3AE4-63762560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87" y="3493925"/>
            <a:ext cx="2307590" cy="2307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94AD6E-0BE9-315B-3F9D-1624CBE3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87" y="1149985"/>
            <a:ext cx="2307590" cy="230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1160F7-AF72-1363-EB7C-8E5F3C7F7ADF}"/>
              </a:ext>
            </a:extLst>
          </p:cNvPr>
          <p:cNvSpPr txBox="1"/>
          <p:nvPr/>
        </p:nvSpPr>
        <p:spPr>
          <a:xfrm>
            <a:off x="9847462" y="217678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819244-1B87-12CF-17ED-33DB73C246CE}"/>
              </a:ext>
            </a:extLst>
          </p:cNvPr>
          <p:cNvSpPr txBox="1"/>
          <p:nvPr/>
        </p:nvSpPr>
        <p:spPr>
          <a:xfrm>
            <a:off x="9788407" y="1634490"/>
            <a:ext cx="707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do(Z)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7F8171-5B18-5285-E68B-D741F98CFE7F}"/>
              </a:ext>
            </a:extLst>
          </p:cNvPr>
          <p:cNvSpPr txBox="1"/>
          <p:nvPr/>
        </p:nvSpPr>
        <p:spPr>
          <a:xfrm>
            <a:off x="9158487" y="238252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697B8D-FC97-8D9C-2C0C-ACEB835C21A1}"/>
              </a:ext>
            </a:extLst>
          </p:cNvPr>
          <p:cNvSpPr txBox="1"/>
          <p:nvPr/>
        </p:nvSpPr>
        <p:spPr>
          <a:xfrm>
            <a:off x="8505072" y="1634490"/>
            <a:ext cx="779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do(W)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8E35DA-8B43-BB53-9EA7-0CAA6B839964}"/>
              </a:ext>
            </a:extLst>
          </p:cNvPr>
          <p:cNvSpPr txBox="1"/>
          <p:nvPr/>
        </p:nvSpPr>
        <p:spPr>
          <a:xfrm>
            <a:off x="8961637" y="216154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BF2E16-FAAF-6324-A74A-48D4E144242E}"/>
              </a:ext>
            </a:extLst>
          </p:cNvPr>
          <p:cNvSpPr txBox="1"/>
          <p:nvPr/>
        </p:nvSpPr>
        <p:spPr>
          <a:xfrm>
            <a:off x="9847462" y="452199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24F412-8224-A1B7-EEA1-813D8AF4F3BE}"/>
              </a:ext>
            </a:extLst>
          </p:cNvPr>
          <p:cNvSpPr txBox="1"/>
          <p:nvPr/>
        </p:nvSpPr>
        <p:spPr>
          <a:xfrm>
            <a:off x="9788407" y="3979700"/>
            <a:ext cx="707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do(Z)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CD622A-DD93-1717-B5DF-9F09C8100CB3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9A43E-57D9-EB88-22DB-926EE4650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DBF0081-FA6F-3DA4-25CA-5EC4CF15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71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881792" y="1250576"/>
            <a:ext cx="4151626" cy="3665856"/>
            <a:chOff x="13683" y="2933"/>
            <a:chExt cx="2887" cy="2644"/>
          </a:xfrm>
        </p:grpSpPr>
        <p:sp>
          <p:nvSpPr>
            <p:cNvPr id="2" name="椭圆 1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4" name="椭圆 3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1" name="直接箭头连接符 10"/>
            <p:cNvCxnSpPr>
              <a:stCxn id="4" idx="6"/>
              <a:endCxn id="9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>
              <a:stCxn id="4" idx="7"/>
              <a:endCxn id="2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2" idx="5"/>
              <a:endCxn id="9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5" name="直接箭头连接符 14"/>
            <p:cNvCxnSpPr>
              <a:stCxn id="10" idx="4"/>
              <a:endCxn id="4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6" idx="4"/>
              <a:endCxn id="2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4" idx="4"/>
              <a:endCxn id="9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 rot="18780000">
              <a:off x="14185" y="4408"/>
              <a:ext cx="425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 rot="2820000">
              <a:off x="15630" y="4405"/>
              <a:ext cx="416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909" y="5027"/>
              <a:ext cx="415" cy="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814070" y="1754505"/>
            <a:ext cx="10876280" cy="4351655"/>
          </a:xfrm>
        </p:spPr>
        <p:txBody>
          <a:bodyPr>
            <a:normAutofit fontScale="90000" lnSpcReduction="200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220">
                <a:solidFill>
                  <a:schemeClr val="tx1"/>
                </a:solidFill>
                <a:sym typeface="+mn-ea"/>
              </a:rPr>
              <a:t>根据数据和</a:t>
            </a:r>
            <a:r>
              <a:rPr lang="en-US" altLang="zh-CN" sz="2220">
                <a:solidFill>
                  <a:schemeClr val="tx1"/>
                </a:solidFill>
                <a:sym typeface="+mn-ea"/>
              </a:rPr>
              <a:t>SCM</a:t>
            </a:r>
            <a:r>
              <a:rPr lang="zh-CN" altLang="en-US" sz="2220">
                <a:solidFill>
                  <a:schemeClr val="tx1"/>
                </a:solidFill>
                <a:sym typeface="+mn-ea"/>
              </a:rPr>
              <a:t>回答反事实问题</a:t>
            </a:r>
          </a:p>
          <a:p>
            <a:pPr lvl="0" fontAlgn="auto">
              <a:lnSpc>
                <a:spcPct val="120000"/>
              </a:lnSpc>
            </a:pPr>
            <a:endParaRPr lang="zh-CN" altLang="en-US" sz="2220">
              <a:solidFill>
                <a:srgbClr val="FF0000"/>
              </a:solidFill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sz="2220">
                <a:solidFill>
                  <a:srgbClr val="FF0000"/>
                </a:solidFill>
                <a:sym typeface="+mn-ea"/>
              </a:rPr>
              <a:t>例子</a:t>
            </a:r>
            <a:r>
              <a:rPr lang="zh-CN" altLang="en-US" sz="2220">
                <a:sym typeface="+mn-ea"/>
              </a:rPr>
              <a:t>：学习成绩的影响因素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2220">
                <a:sym typeface="+mn-ea"/>
              </a:rPr>
              <a:t>X</a:t>
            </a:r>
            <a:r>
              <a:rPr lang="zh-CN" altLang="en-US" sz="2220">
                <a:sym typeface="+mn-ea"/>
              </a:rPr>
              <a:t>：上补习班时间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2220">
                <a:sym typeface="+mn-ea"/>
              </a:rPr>
              <a:t>H</a:t>
            </a:r>
            <a:r>
              <a:rPr lang="zh-CN" altLang="en-US" sz="2220">
                <a:sym typeface="+mn-ea"/>
              </a:rPr>
              <a:t>：家庭作业量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2220">
                <a:sym typeface="+mn-ea"/>
              </a:rPr>
              <a:t>Y</a:t>
            </a:r>
            <a:r>
              <a:rPr lang="zh-CN" altLang="en-US" sz="2220">
                <a:sym typeface="+mn-ea"/>
              </a:rPr>
              <a:t>：考试成绩</a:t>
            </a:r>
          </a:p>
          <a:p>
            <a:pPr lvl="1" fontAlgn="auto">
              <a:lnSpc>
                <a:spcPct val="120000"/>
              </a:lnSpc>
            </a:pPr>
            <a:endParaRPr lang="zh-CN" altLang="en-US" sz="1995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sz="2215">
                <a:sym typeface="+mn-ea"/>
              </a:rPr>
              <a:t>结构因果方程</a:t>
            </a:r>
            <a:r>
              <a:rPr lang="en-US" altLang="zh-CN" sz="2215">
                <a:sym typeface="+mn-ea"/>
              </a:rPr>
              <a:t>(Structural Causal Model)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1545">
                <a:sym typeface="+mn-ea"/>
              </a:rPr>
              <a:t>X = U</a:t>
            </a:r>
            <a:r>
              <a:rPr lang="en-US" altLang="zh-CN" sz="1545" baseline="-25000">
                <a:uFillTx/>
                <a:sym typeface="+mn-ea"/>
              </a:rPr>
              <a:t>X</a:t>
            </a:r>
            <a:endParaRPr lang="en-US" altLang="zh-CN" sz="1545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545">
                <a:sym typeface="+mn-ea"/>
              </a:rPr>
              <a:t>H = </a:t>
            </a:r>
            <a:r>
              <a:rPr lang="en-US" sz="1545">
                <a:sym typeface="+mn-ea"/>
              </a:rPr>
              <a:t>aX + U</a:t>
            </a:r>
            <a:r>
              <a:rPr lang="en-US" sz="1500" baseline="-25000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H</a:t>
            </a:r>
            <a:endParaRPr lang="en-US" sz="1545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545">
                <a:sym typeface="+mn-ea"/>
              </a:rPr>
              <a:t>Y = bX + cH + U</a:t>
            </a:r>
            <a:r>
              <a:rPr lang="en-US" sz="1500" baseline="-25000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Y</a:t>
            </a:r>
          </a:p>
          <a:p>
            <a:pPr lvl="1" fontAlgn="auto">
              <a:lnSpc>
                <a:spcPct val="120000"/>
              </a:lnSpc>
            </a:pPr>
            <a:endParaRPr lang="en-US" altLang="zh-CN" sz="1500" baseline="-25000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</p:txBody>
      </p:sp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59949AD2-5ACE-32A3-A1EA-DB986E0B15AF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C4EA03D-97DB-22D0-1D09-FF356CB80994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4471756-8015-6036-E702-9526B998F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26" name="Picture 5" descr="Z:\e\建院\logo\uplogo copy.png">
            <a:extLst>
              <a:ext uri="{FF2B5EF4-FFF2-40B4-BE49-F238E27FC236}">
                <a16:creationId xmlns:a16="http://schemas.microsoft.com/office/drawing/2014/main" id="{31B1A252-0A54-1855-7985-638B933B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10524490" cy="5151755"/>
          </a:xfrm>
        </p:spPr>
        <p:txBody>
          <a:bodyPr>
            <a:normAutofit fontScale="975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1600" dirty="0">
                <a:sym typeface="+mn-ea"/>
              </a:rPr>
              <a:t>：一名学生的实际数据为</a:t>
            </a:r>
            <a:r>
              <a:rPr lang="en-US" altLang="zh-CN" sz="1600" dirty="0">
                <a:sym typeface="+mn-ea"/>
              </a:rPr>
              <a:t>(X, H, Y) = (0.5, 1, 1.5)</a:t>
            </a:r>
            <a:r>
              <a:rPr lang="zh-CN" altLang="en-US" sz="1600" dirty="0">
                <a:sym typeface="+mn-ea"/>
              </a:rPr>
              <a:t>。问当初该学生的作业量如果是实际作业量的两倍，即</a:t>
            </a:r>
            <a:r>
              <a:rPr lang="en-US" altLang="zh-CN" sz="1600" dirty="0">
                <a:sym typeface="+mn-ea"/>
              </a:rPr>
              <a:t>H=2</a:t>
            </a:r>
            <a:r>
              <a:rPr lang="zh-CN" altLang="en-US" sz="1600" dirty="0">
                <a:sym typeface="+mn-ea"/>
              </a:rPr>
              <a:t>，该学生的成绩</a:t>
            </a:r>
            <a:r>
              <a:rPr lang="en-US" altLang="zh-CN" sz="1600" dirty="0">
                <a:sym typeface="+mn-ea"/>
              </a:rPr>
              <a:t>Y</a:t>
            </a:r>
            <a:r>
              <a:rPr lang="zh-CN" altLang="en-US" sz="1600" dirty="0">
                <a:sym typeface="+mn-ea"/>
              </a:rPr>
              <a:t>会是多少？</a:t>
            </a:r>
            <a:endParaRPr lang="en-US" altLang="zh-CN" sz="16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endParaRPr lang="en-US" altLang="zh-CN" sz="12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0524847-E273-E7E9-D7C4-D7C6A7189583}"/>
              </a:ext>
            </a:extLst>
          </p:cNvPr>
          <p:cNvGrpSpPr/>
          <p:nvPr/>
        </p:nvGrpSpPr>
        <p:grpSpPr>
          <a:xfrm>
            <a:off x="3681392" y="2175509"/>
            <a:ext cx="4151626" cy="3665856"/>
            <a:chOff x="13683" y="2933"/>
            <a:chExt cx="2887" cy="264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AB41FCC-4CC6-13ED-7CC8-312B35F13681}"/>
                </a:ext>
              </a:extLst>
            </p:cNvPr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3DF8273-0D90-28F9-E0BC-86BB9AFA689D}"/>
                </a:ext>
              </a:extLst>
            </p:cNvPr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8D27FF-EB06-D4EF-2FBA-E654C06EE32B}"/>
                </a:ext>
              </a:extLst>
            </p:cNvPr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6" name="直接箭头连接符 10">
              <a:extLst>
                <a:ext uri="{FF2B5EF4-FFF2-40B4-BE49-F238E27FC236}">
                  <a16:creationId xmlns:a16="http://schemas.microsoft.com/office/drawing/2014/main" id="{4C0CC7E7-4132-416F-6E42-CFD07369CC02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2">
              <a:extLst>
                <a:ext uri="{FF2B5EF4-FFF2-40B4-BE49-F238E27FC236}">
                  <a16:creationId xmlns:a16="http://schemas.microsoft.com/office/drawing/2014/main" id="{DB4291DD-D920-261E-8CC9-D4598D9F1545}"/>
                </a:ext>
              </a:extLst>
            </p:cNvPr>
            <p:cNvCxnSpPr>
              <a:stCxn id="4" idx="7"/>
              <a:endCxn id="3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12">
              <a:extLst>
                <a:ext uri="{FF2B5EF4-FFF2-40B4-BE49-F238E27FC236}">
                  <a16:creationId xmlns:a16="http://schemas.microsoft.com/office/drawing/2014/main" id="{07B84125-BFB3-082C-1E5C-CFA0C217149C}"/>
                </a:ext>
              </a:extLst>
            </p:cNvPr>
            <p:cNvCxnSpPr>
              <a:stCxn id="3" idx="5"/>
              <a:endCxn id="5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8ACAE4A-25C8-08CD-28C4-039B6F97558D}"/>
                </a:ext>
              </a:extLst>
            </p:cNvPr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7AEE146-5EAD-12D9-3F0D-5E25F934CFC6}"/>
                </a:ext>
              </a:extLst>
            </p:cNvPr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AC3B43A-6A34-CA27-AB4E-C245AEE58DEB}"/>
                </a:ext>
              </a:extLst>
            </p:cNvPr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D0A878C-41A9-ED97-A48D-2BFEA9CF8E48}"/>
                </a:ext>
              </a:extLst>
            </p:cNvPr>
            <p:cNvCxnSpPr>
              <a:stCxn id="13" idx="4"/>
              <a:endCxn id="4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06A0B51-E944-7DDD-B05E-4E62028C538D}"/>
                </a:ext>
              </a:extLst>
            </p:cNvPr>
            <p:cNvCxnSpPr>
              <a:stCxn id="11" idx="4"/>
              <a:endCxn id="3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EC21DD9-6B9E-DCB6-1F5E-71C312ECF5A1}"/>
                </a:ext>
              </a:extLst>
            </p:cNvPr>
            <p:cNvCxnSpPr>
              <a:stCxn id="14" idx="4"/>
              <a:endCxn id="5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4EFAFE-6F57-4923-445B-E39D1DAA6BE2}"/>
                </a:ext>
              </a:extLst>
            </p:cNvPr>
            <p:cNvSpPr txBox="1"/>
            <p:nvPr/>
          </p:nvSpPr>
          <p:spPr>
            <a:xfrm rot="18780000">
              <a:off x="14185" y="4408"/>
              <a:ext cx="425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932624-3150-39DB-82B8-C38A63F127C8}"/>
                </a:ext>
              </a:extLst>
            </p:cNvPr>
            <p:cNvSpPr txBox="1"/>
            <p:nvPr/>
          </p:nvSpPr>
          <p:spPr>
            <a:xfrm rot="2820000">
              <a:off x="15630" y="4405"/>
              <a:ext cx="416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49D80B-4217-7888-4780-4B84471526EA}"/>
                </a:ext>
              </a:extLst>
            </p:cNvPr>
            <p:cNvSpPr txBox="1"/>
            <p:nvPr/>
          </p:nvSpPr>
          <p:spPr>
            <a:xfrm>
              <a:off x="14909" y="5027"/>
              <a:ext cx="415" cy="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cxnSp>
        <p:nvCxnSpPr>
          <p:cNvPr id="21" name="直接箭头连接符 9">
            <a:extLst>
              <a:ext uri="{FF2B5EF4-FFF2-40B4-BE49-F238E27FC236}">
                <a16:creationId xmlns:a16="http://schemas.microsoft.com/office/drawing/2014/main" id="{3D7821F8-1CAD-DF28-B941-038FE6F292A0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6C625D7-8F5C-636A-68B5-1DCF810AAA07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E3D44A0-2550-9341-9D72-4F3193BD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25" name="Picture 5" descr="Z:\e\建院\logo\uplogo copy.png">
            <a:extLst>
              <a:ext uri="{FF2B5EF4-FFF2-40B4-BE49-F238E27FC236}">
                <a16:creationId xmlns:a16="http://schemas.microsoft.com/office/drawing/2014/main" id="{9D02A78E-1252-467D-7CED-9254F5EE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7294879" cy="5151755"/>
          </a:xfrm>
        </p:spPr>
        <p:txBody>
          <a:bodyPr>
            <a:normAutofit fontScale="975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1600" dirty="0">
                <a:sym typeface="+mn-ea"/>
              </a:rPr>
              <a:t>：一名学生的实际数据为</a:t>
            </a:r>
            <a:r>
              <a:rPr lang="en-US" altLang="zh-CN" sz="1600" dirty="0">
                <a:sym typeface="+mn-ea"/>
              </a:rPr>
              <a:t>(X, H, Y) = (0.5, 1, 1.5)</a:t>
            </a:r>
            <a:r>
              <a:rPr lang="zh-CN" altLang="en-US" sz="1600" dirty="0">
                <a:sym typeface="+mn-ea"/>
              </a:rPr>
              <a:t>。问当初该学生的作业量如果是实际作业量的两倍，即</a:t>
            </a:r>
            <a:r>
              <a:rPr lang="en-US" altLang="zh-CN" sz="1600" dirty="0">
                <a:sym typeface="+mn-ea"/>
              </a:rPr>
              <a:t>H=2</a:t>
            </a:r>
            <a:r>
              <a:rPr lang="zh-CN" altLang="en-US" sz="1600" dirty="0">
                <a:sym typeface="+mn-ea"/>
              </a:rPr>
              <a:t>，该学生的成绩</a:t>
            </a:r>
            <a:r>
              <a:rPr lang="en-US" altLang="zh-CN" sz="1600" dirty="0">
                <a:sym typeface="+mn-ea"/>
              </a:rPr>
              <a:t>Y</a:t>
            </a:r>
            <a:r>
              <a:rPr lang="zh-CN" altLang="en-US" sz="1600" dirty="0">
                <a:sym typeface="+mn-ea"/>
              </a:rPr>
              <a:t>会是多少？</a:t>
            </a:r>
            <a:endParaRPr lang="en-US" altLang="zh-CN" sz="16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1600" dirty="0">
                <a:sym typeface="+mn-ea"/>
              </a:rPr>
              <a:t>1.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6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600" dirty="0">
                <a:sym typeface="+mn-ea"/>
              </a:rPr>
              <a:t>求解以</a:t>
            </a:r>
            <a:r>
              <a:rPr lang="en-US" altLang="zh-CN" sz="1600" dirty="0">
                <a:sym typeface="+mn-ea"/>
              </a:rPr>
              <a:t>U</a:t>
            </a:r>
            <a:r>
              <a:rPr lang="zh-CN" altLang="en-US" sz="1600" dirty="0">
                <a:sym typeface="+mn-ea"/>
              </a:rPr>
              <a:t>为变量的</a:t>
            </a:r>
            <a:r>
              <a:rPr lang="en-US" altLang="zh-CN" sz="1600" dirty="0">
                <a:sym typeface="+mn-ea"/>
              </a:rPr>
              <a:t>SCM</a:t>
            </a:r>
            <a:r>
              <a:rPr lang="zh-CN" altLang="en-US" sz="1600" dirty="0">
                <a:sym typeface="+mn-ea"/>
              </a:rPr>
              <a:t>方程</a:t>
            </a:r>
            <a:endParaRPr lang="en-US" altLang="zh-CN" sz="16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200" dirty="0">
                <a:sym typeface="+mn-ea"/>
              </a:rPr>
              <a:t>0.5 = U</a:t>
            </a:r>
            <a:r>
              <a:rPr lang="en-US" altLang="zh-CN" sz="1200" baseline="-25000" dirty="0">
                <a:uFillTx/>
                <a:sym typeface="+mn-ea"/>
              </a:rPr>
              <a:t>X</a:t>
            </a:r>
            <a:endParaRPr lang="en-US" altLang="zh-CN" sz="12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200" dirty="0">
                <a:sym typeface="+mn-ea"/>
              </a:rPr>
              <a:t>1 = </a:t>
            </a:r>
            <a:r>
              <a:rPr lang="en-US" sz="1200" dirty="0">
                <a:sym typeface="+mn-ea"/>
              </a:rPr>
              <a:t>0.5X + U</a:t>
            </a:r>
            <a:r>
              <a:rPr lang="en-US" sz="1200" baseline="-25000" dirty="0">
                <a:uFillTx/>
                <a:sym typeface="+mn-ea"/>
              </a:rPr>
              <a:t>H</a:t>
            </a:r>
            <a:endParaRPr lang="en-US" sz="12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200" dirty="0">
                <a:sym typeface="+mn-ea"/>
              </a:rPr>
              <a:t>1.5 = 0.7X + 0.4H + U</a:t>
            </a:r>
            <a:r>
              <a:rPr lang="en-US" sz="1200" baseline="-25000" dirty="0">
                <a:uFillTx/>
                <a:sym typeface="+mn-ea"/>
              </a:rPr>
              <a:t>Y</a:t>
            </a:r>
            <a:endParaRPr lang="zh-CN" altLang="en-US" sz="12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得到该名学生的</a:t>
            </a:r>
            <a:r>
              <a:rPr lang="en-US" altLang="zh-CN" sz="1400" dirty="0">
                <a:sym typeface="+mn-ea"/>
              </a:rPr>
              <a:t>U = (U</a:t>
            </a:r>
            <a:r>
              <a:rPr lang="en-US" altLang="zh-CN" sz="1400" baseline="-25000" dirty="0">
                <a:uFillTx/>
                <a:sym typeface="+mn-ea"/>
              </a:rPr>
              <a:t>X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H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Y</a:t>
            </a:r>
            <a:r>
              <a:rPr lang="en-US" altLang="zh-CN" sz="1400" dirty="0">
                <a:sym typeface="+mn-ea"/>
              </a:rPr>
              <a:t>) = (0.5, 0.75, 0.75)</a:t>
            </a:r>
            <a:endParaRPr lang="zh-CN" altLang="en-US" sz="14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endParaRPr lang="en-US" altLang="zh-CN" sz="12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499600" y="1871345"/>
            <a:ext cx="1833245" cy="1678940"/>
            <a:chOff x="13683" y="2933"/>
            <a:chExt cx="2887" cy="2644"/>
          </a:xfrm>
        </p:grpSpPr>
        <p:sp>
          <p:nvSpPr>
            <p:cNvPr id="25" name="椭圆 24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8" name="直接箭头连接符 27"/>
            <p:cNvCxnSpPr>
              <a:stCxn id="26" idx="6"/>
              <a:endCxn id="27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7"/>
              <a:endCxn id="25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5"/>
              <a:endCxn id="27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6" name="直接箭头连接符 35"/>
            <p:cNvCxnSpPr>
              <a:stCxn id="32" idx="4"/>
              <a:endCxn id="26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1" idx="4"/>
              <a:endCxn id="25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3" idx="4"/>
              <a:endCxn id="27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18780000">
              <a:off x="14000" y="4321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rot="2820000">
              <a:off x="15443" y="4318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13" y="5027"/>
              <a:ext cx="805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178415" y="1635760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94825" y="2496820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994390" y="2489835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190480" y="2751455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06890" y="3612515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1006455" y="3605530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42AE7FD7-54A0-998E-B546-9E9EF447C33E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A243A67-B498-2441-5D65-0FF82E54CA8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FCA388-3BE4-A4D2-738A-6BA1E356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0F792F62-01B4-4BF9-1136-5487D317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02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7E8D20D-2B17-689D-8C75-9CB11D95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90" y="1359535"/>
            <a:ext cx="3028950" cy="2153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7637A1-B1A6-56B8-022D-A407B63E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3847465"/>
            <a:ext cx="3028950" cy="21539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BAC776-2E7D-8CD2-EF63-952CD46AFD79}"/>
              </a:ext>
            </a:extLst>
          </p:cNvPr>
          <p:cNvGrpSpPr/>
          <p:nvPr/>
        </p:nvGrpSpPr>
        <p:grpSpPr>
          <a:xfrm>
            <a:off x="1955165" y="4319270"/>
            <a:ext cx="1833245" cy="1092200"/>
            <a:chOff x="11069" y="6674"/>
            <a:chExt cx="2887" cy="172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7E52163-E3B9-5DF7-473D-5BFE1202BA20}"/>
                </a:ext>
              </a:extLst>
            </p:cNvPr>
            <p:cNvSpPr/>
            <p:nvPr/>
          </p:nvSpPr>
          <p:spPr>
            <a:xfrm>
              <a:off x="12339" y="667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0B776C5-BE2C-E60D-4098-7178CD3C2994}"/>
                </a:ext>
              </a:extLst>
            </p:cNvPr>
            <p:cNvSpPr/>
            <p:nvPr/>
          </p:nvSpPr>
          <p:spPr>
            <a:xfrm>
              <a:off x="11069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69AD2AC-DB4A-9FC3-74D0-2A84C42F7E60}"/>
                </a:ext>
              </a:extLst>
            </p:cNvPr>
            <p:cNvSpPr/>
            <p:nvPr/>
          </p:nvSpPr>
          <p:spPr>
            <a:xfrm>
              <a:off x="13602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0" name="直接箭头连接符 10">
              <a:extLst>
                <a:ext uri="{FF2B5EF4-FFF2-40B4-BE49-F238E27FC236}">
                  <a16:creationId xmlns:a16="http://schemas.microsoft.com/office/drawing/2014/main" id="{45DC6E10-1A4E-D898-4395-C8DF4B974F99}"/>
                </a:ext>
              </a:extLst>
            </p:cNvPr>
            <p:cNvCxnSpPr>
              <a:stCxn id="13" idx="6"/>
              <a:endCxn id="15" idx="2"/>
            </p:cNvCxnSpPr>
            <p:nvPr/>
          </p:nvCxnSpPr>
          <p:spPr>
            <a:xfrm>
              <a:off x="11423" y="8218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1">
              <a:extLst>
                <a:ext uri="{FF2B5EF4-FFF2-40B4-BE49-F238E27FC236}">
                  <a16:creationId xmlns:a16="http://schemas.microsoft.com/office/drawing/2014/main" id="{9943532D-FF97-B81A-08D7-EE7DF695F6B2}"/>
                </a:ext>
              </a:extLst>
            </p:cNvPr>
            <p:cNvCxnSpPr>
              <a:stCxn id="12" idx="3"/>
              <a:endCxn id="13" idx="7"/>
            </p:cNvCxnSpPr>
            <p:nvPr/>
          </p:nvCxnSpPr>
          <p:spPr>
            <a:xfrm flipH="1">
              <a:off x="11371" y="6977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12">
              <a:extLst>
                <a:ext uri="{FF2B5EF4-FFF2-40B4-BE49-F238E27FC236}">
                  <a16:creationId xmlns:a16="http://schemas.microsoft.com/office/drawing/2014/main" id="{7DFD3789-9343-B49E-2877-49CC4A014CF2}"/>
                </a:ext>
              </a:extLst>
            </p:cNvPr>
            <p:cNvCxnSpPr>
              <a:stCxn id="12" idx="5"/>
              <a:endCxn id="15" idx="1"/>
            </p:cNvCxnSpPr>
            <p:nvPr/>
          </p:nvCxnSpPr>
          <p:spPr>
            <a:xfrm>
              <a:off x="12641" y="6977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33DC9D2-9EBD-AA56-D7AA-9D9B35E0B363}"/>
              </a:ext>
            </a:extLst>
          </p:cNvPr>
          <p:cNvGrpSpPr/>
          <p:nvPr/>
        </p:nvGrpSpPr>
        <p:grpSpPr>
          <a:xfrm>
            <a:off x="1955165" y="1890395"/>
            <a:ext cx="1833245" cy="1092200"/>
            <a:chOff x="11069" y="3041"/>
            <a:chExt cx="2887" cy="172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B4E12AC-686E-989A-C017-6C36F19DE158}"/>
                </a:ext>
              </a:extLst>
            </p:cNvPr>
            <p:cNvSpPr/>
            <p:nvPr/>
          </p:nvSpPr>
          <p:spPr>
            <a:xfrm>
              <a:off x="12339" y="304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2B2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B2B2B2"/>
                  </a:solidFill>
                </a:rPr>
                <a:t>Z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14C7E6E-A1F3-68B0-B26E-98FD2C1A20D5}"/>
                </a:ext>
              </a:extLst>
            </p:cNvPr>
            <p:cNvSpPr/>
            <p:nvPr/>
          </p:nvSpPr>
          <p:spPr>
            <a:xfrm>
              <a:off x="11069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384E183-5423-7C8C-062E-7530DF1DD583}"/>
                </a:ext>
              </a:extLst>
            </p:cNvPr>
            <p:cNvSpPr/>
            <p:nvPr/>
          </p:nvSpPr>
          <p:spPr>
            <a:xfrm>
              <a:off x="13602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7" name="直接箭头连接符 16">
              <a:extLst>
                <a:ext uri="{FF2B5EF4-FFF2-40B4-BE49-F238E27FC236}">
                  <a16:creationId xmlns:a16="http://schemas.microsoft.com/office/drawing/2014/main" id="{A451F09A-0F13-0241-E822-CF1323649DDF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11423" y="4585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7">
              <a:extLst>
                <a:ext uri="{FF2B5EF4-FFF2-40B4-BE49-F238E27FC236}">
                  <a16:creationId xmlns:a16="http://schemas.microsoft.com/office/drawing/2014/main" id="{AFC41B4C-F5AD-2FC8-B795-344DF096DFF0}"/>
                </a:ext>
              </a:extLst>
            </p:cNvPr>
            <p:cNvCxnSpPr>
              <a:stCxn id="24" idx="3"/>
              <a:endCxn id="25" idx="7"/>
            </p:cNvCxnSpPr>
            <p:nvPr/>
          </p:nvCxnSpPr>
          <p:spPr>
            <a:xfrm flipH="1">
              <a:off x="11371" y="3344"/>
              <a:ext cx="1020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18">
              <a:extLst>
                <a:ext uri="{FF2B5EF4-FFF2-40B4-BE49-F238E27FC236}">
                  <a16:creationId xmlns:a16="http://schemas.microsoft.com/office/drawing/2014/main" id="{E0A8CE30-25C2-6D1F-C9A2-6239F393F43B}"/>
                </a:ext>
              </a:extLst>
            </p:cNvPr>
            <p:cNvCxnSpPr>
              <a:stCxn id="24" idx="5"/>
              <a:endCxn id="26" idx="1"/>
            </p:cNvCxnSpPr>
            <p:nvPr/>
          </p:nvCxnSpPr>
          <p:spPr>
            <a:xfrm>
              <a:off x="12641" y="3344"/>
              <a:ext cx="1013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3369AC9C-6C18-CA5F-A2DA-348D68CFA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4090670"/>
            <a:ext cx="224790" cy="13716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1C9D758-69A1-29BC-5F40-3CA5625F8E86}"/>
              </a:ext>
            </a:extLst>
          </p:cNvPr>
          <p:cNvSpPr txBox="1"/>
          <p:nvPr/>
        </p:nvSpPr>
        <p:spPr>
          <a:xfrm>
            <a:off x="4521200" y="4544695"/>
            <a:ext cx="146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Z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是混淆变量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AFF2D0-DC76-7C62-EEB0-C796AFBD0CA1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1F6CB-8C02-81ED-1FAF-6E557905C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1676760-035E-542B-6A8B-ABC33A0D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92E5DFE-510D-A190-1674-9DA67D1D8923}"/>
              </a:ext>
            </a:extLst>
          </p:cNvPr>
          <p:cNvSpPr txBox="1"/>
          <p:nvPr/>
        </p:nvSpPr>
        <p:spPr>
          <a:xfrm>
            <a:off x="4557395" y="4867698"/>
            <a:ext cx="138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confounder</a:t>
            </a:r>
          </a:p>
        </p:txBody>
      </p:sp>
    </p:spTree>
    <p:extLst>
      <p:ext uri="{BB962C8B-B14F-4D97-AF65-F5344CB8AC3E}">
        <p14:creationId xmlns:p14="http://schemas.microsoft.com/office/powerpoint/2010/main" val="1537950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7294879" cy="5151755"/>
          </a:xfrm>
        </p:spPr>
        <p:txBody>
          <a:bodyPr>
            <a:normAutofit fontScale="975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1400" dirty="0">
                <a:sym typeface="+mn-ea"/>
              </a:rPr>
              <a:t>：一名学生的实际数据为</a:t>
            </a:r>
            <a:r>
              <a:rPr lang="en-US" altLang="zh-CN" sz="1400" dirty="0">
                <a:sym typeface="+mn-ea"/>
              </a:rPr>
              <a:t>(X, H, Y) = (0.5, 1, 1.5)</a:t>
            </a:r>
            <a:r>
              <a:rPr lang="zh-CN" altLang="en-US" sz="1400" dirty="0">
                <a:sym typeface="+mn-ea"/>
              </a:rPr>
              <a:t>。问当初该学生的作业量如果是实际作业量的两倍，即</a:t>
            </a:r>
            <a:r>
              <a:rPr lang="en-US" altLang="zh-CN" sz="1400" dirty="0">
                <a:sym typeface="+mn-ea"/>
              </a:rPr>
              <a:t>H=2</a:t>
            </a:r>
            <a:r>
              <a:rPr lang="zh-CN" altLang="en-US" sz="1400" dirty="0">
                <a:sym typeface="+mn-ea"/>
              </a:rPr>
              <a:t>，该学生的成绩</a:t>
            </a:r>
            <a:r>
              <a:rPr lang="en-US" altLang="zh-CN" sz="1400" dirty="0">
                <a:sym typeface="+mn-ea"/>
              </a:rPr>
              <a:t>Y</a:t>
            </a:r>
            <a:r>
              <a:rPr lang="zh-CN" altLang="en-US" sz="1400" dirty="0">
                <a:sym typeface="+mn-ea"/>
              </a:rPr>
              <a:t>会是多少？</a:t>
            </a:r>
            <a:endParaRPr lang="en-US" altLang="zh-CN" sz="14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1400" dirty="0">
                <a:sym typeface="+mn-ea"/>
              </a:rPr>
              <a:t>1.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4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求解以</a:t>
            </a:r>
            <a:r>
              <a:rPr lang="en-US" altLang="zh-CN" sz="1400" dirty="0">
                <a:sym typeface="+mn-ea"/>
              </a:rPr>
              <a:t>U</a:t>
            </a:r>
            <a:r>
              <a:rPr lang="zh-CN" altLang="en-US" sz="1400" dirty="0">
                <a:sym typeface="+mn-ea"/>
              </a:rPr>
              <a:t>为变量的</a:t>
            </a:r>
            <a:r>
              <a:rPr lang="en-US" altLang="zh-CN" sz="1400" dirty="0">
                <a:sym typeface="+mn-ea"/>
              </a:rPr>
              <a:t>SCM</a:t>
            </a:r>
            <a:r>
              <a:rPr lang="zh-CN" altLang="en-US" sz="1400" dirty="0">
                <a:sym typeface="+mn-ea"/>
              </a:rPr>
              <a:t>方程</a:t>
            </a:r>
            <a:endParaRPr lang="en-US" altLang="zh-CN" sz="14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0.5 = U</a:t>
            </a:r>
            <a:r>
              <a:rPr lang="en-US" altLang="zh-CN" baseline="-25000" dirty="0">
                <a:uFillTx/>
                <a:sym typeface="+mn-ea"/>
              </a:rPr>
              <a:t>X</a:t>
            </a:r>
            <a:endParaRPr lang="en-US" altLang="zh-CN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1 = </a:t>
            </a:r>
            <a:r>
              <a:rPr lang="en-US" dirty="0">
                <a:sym typeface="+mn-ea"/>
              </a:rPr>
              <a:t>0.5X + U</a:t>
            </a:r>
            <a:r>
              <a:rPr lang="en-US" baseline="-25000" dirty="0">
                <a:uFillTx/>
                <a:sym typeface="+mn-ea"/>
              </a:rPr>
              <a:t>H</a:t>
            </a:r>
            <a:endParaRPr lang="en-US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dirty="0">
                <a:sym typeface="+mn-ea"/>
              </a:rPr>
              <a:t>1.5 = 0.7X + 0.4H + U</a:t>
            </a:r>
            <a:r>
              <a:rPr lang="en-US" baseline="-25000" dirty="0">
                <a:uFillTx/>
                <a:sym typeface="+mn-ea"/>
              </a:rPr>
              <a:t>Y</a:t>
            </a:r>
            <a:endParaRPr lang="zh-CN" altLang="en-US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得到该名学生的</a:t>
            </a:r>
            <a:r>
              <a:rPr lang="en-US" altLang="zh-CN" sz="1400" dirty="0">
                <a:sym typeface="+mn-ea"/>
              </a:rPr>
              <a:t>U = (U</a:t>
            </a:r>
            <a:r>
              <a:rPr lang="en-US" altLang="zh-CN" sz="1400" baseline="-25000" dirty="0">
                <a:uFillTx/>
                <a:sym typeface="+mn-ea"/>
              </a:rPr>
              <a:t>X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H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Y</a:t>
            </a:r>
            <a:r>
              <a:rPr lang="en-US" altLang="zh-CN" sz="1400" dirty="0">
                <a:sym typeface="+mn-ea"/>
              </a:rPr>
              <a:t>) = (0.5, 0.75, 0.75)</a:t>
            </a:r>
            <a:endParaRPr lang="zh-CN" altLang="en-US" sz="14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1400" dirty="0">
                <a:sym typeface="+mn-ea"/>
              </a:rPr>
              <a:t>2. 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作用：修改模型，对兴趣变量直接赋值</a:t>
            </a:r>
            <a:endParaRPr lang="zh-CN" altLang="en-US" sz="14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用</a:t>
            </a:r>
            <a:r>
              <a:rPr lang="en-US" altLang="zh-CN" sz="1400" dirty="0">
                <a:sym typeface="+mn-ea"/>
              </a:rPr>
              <a:t>H = 2</a:t>
            </a:r>
            <a:r>
              <a:rPr lang="zh-CN" altLang="en-US" sz="1400" dirty="0">
                <a:sym typeface="+mn-ea"/>
              </a:rPr>
              <a:t>代替给</a:t>
            </a:r>
            <a:r>
              <a:rPr lang="en-US" altLang="zh-CN" sz="1400" dirty="0">
                <a:sym typeface="+mn-ea"/>
              </a:rPr>
              <a:t>H</a:t>
            </a:r>
            <a:r>
              <a:rPr lang="zh-CN" altLang="en-US" sz="1400" dirty="0">
                <a:sym typeface="+mn-ea"/>
              </a:rPr>
              <a:t>赋值的方程</a:t>
            </a:r>
            <a:r>
              <a:rPr lang="en-US" altLang="zh-CN" sz="1400" dirty="0">
                <a:sym typeface="+mn-ea"/>
              </a:rPr>
              <a:t> H = 0.5X +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H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X = U</a:t>
            </a:r>
            <a:r>
              <a:rPr lang="en-US" altLang="zh-CN" baseline="-25000" dirty="0">
                <a:uFillTx/>
                <a:sym typeface="+mn-ea"/>
              </a:rPr>
              <a:t>X</a:t>
            </a:r>
            <a:endParaRPr lang="en-US" altLang="zh-CN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H =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2</a:t>
            </a:r>
            <a:endParaRPr lang="en-US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dirty="0">
                <a:sym typeface="+mn-ea"/>
              </a:rPr>
              <a:t>Y = 0.7X + 0.4H + U</a:t>
            </a:r>
            <a:r>
              <a:rPr lang="en-US" baseline="-25000" dirty="0">
                <a:uFillTx/>
                <a:sym typeface="+mn-ea"/>
              </a:rPr>
              <a:t>Y</a:t>
            </a:r>
            <a:endParaRPr lang="zh-CN" altLang="en-US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endParaRPr lang="en-US" altLang="zh-CN" sz="14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499600" y="1871345"/>
            <a:ext cx="1833245" cy="1678940"/>
            <a:chOff x="13683" y="2933"/>
            <a:chExt cx="2887" cy="2644"/>
          </a:xfrm>
        </p:grpSpPr>
        <p:sp>
          <p:nvSpPr>
            <p:cNvPr id="25" name="椭圆 24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8" name="直接箭头连接符 27"/>
            <p:cNvCxnSpPr>
              <a:stCxn id="26" idx="6"/>
              <a:endCxn id="27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7"/>
              <a:endCxn id="25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5"/>
              <a:endCxn id="27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6" name="直接箭头连接符 35"/>
            <p:cNvCxnSpPr>
              <a:stCxn id="32" idx="4"/>
              <a:endCxn id="26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1" idx="4"/>
              <a:endCxn id="25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3" idx="4"/>
              <a:endCxn id="27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18780000">
              <a:off x="14000" y="4321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rot="2820000">
              <a:off x="15443" y="4318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13" y="5027"/>
              <a:ext cx="805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0269855" y="209677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9394825" y="4213225"/>
            <a:ext cx="2376170" cy="1338580"/>
            <a:chOff x="14795" y="6983"/>
            <a:chExt cx="3742" cy="2108"/>
          </a:xfrm>
        </p:grpSpPr>
        <p:grpSp>
          <p:nvGrpSpPr>
            <p:cNvPr id="42" name="组合 41"/>
            <p:cNvGrpSpPr/>
            <p:nvPr/>
          </p:nvGrpSpPr>
          <p:grpSpPr>
            <a:xfrm>
              <a:off x="14949" y="7370"/>
              <a:ext cx="2887" cy="1721"/>
              <a:chOff x="13683" y="3856"/>
              <a:chExt cx="2887" cy="172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4953" y="3856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H</a:t>
                </a: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3683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6216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46" name="直接箭头连接符 45"/>
              <p:cNvCxnSpPr>
                <a:stCxn id="44" idx="6"/>
                <a:endCxn id="45" idx="2"/>
              </p:cNvCxnSpPr>
              <p:nvPr/>
            </p:nvCxnSpPr>
            <p:spPr>
              <a:xfrm>
                <a:off x="14037" y="5400"/>
                <a:ext cx="2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43" idx="5"/>
                <a:endCxn id="45" idx="1"/>
              </p:cNvCxnSpPr>
              <p:nvPr/>
            </p:nvCxnSpPr>
            <p:spPr>
              <a:xfrm>
                <a:off x="15255" y="4159"/>
                <a:ext cx="1013" cy="11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13683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6216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52" name="直接箭头连接符 51"/>
              <p:cNvCxnSpPr>
                <a:stCxn id="50" idx="4"/>
                <a:endCxn id="44" idx="0"/>
              </p:cNvCxnSpPr>
              <p:nvPr/>
            </p:nvCxnSpPr>
            <p:spPr>
              <a:xfrm>
                <a:off x="13860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51" idx="4"/>
                <a:endCxn id="45" idx="0"/>
              </p:cNvCxnSpPr>
              <p:nvPr/>
            </p:nvCxnSpPr>
            <p:spPr>
              <a:xfrm>
                <a:off x="16393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 rot="2820000">
                <a:off x="15443" y="4318"/>
                <a:ext cx="793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c=0.4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4713" y="5027"/>
                <a:ext cx="805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b=0.7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6099" y="6983"/>
              <a:ext cx="56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795" y="7472"/>
              <a:ext cx="6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0.5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7314" y="7461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7847" y="8705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1.9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178415" y="1635760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94825" y="2496820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994390" y="2489835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190480" y="2751455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06890" y="3612515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1006455" y="3605530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A1D5E0A3-EEDD-85A4-E428-79C6B4EF694A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2848C3-1A56-9A03-BE80-964ED5D0A71D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7CE65A-89A2-5C63-AAA5-53746A9CE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AF305D4-3E40-B662-D606-AF83776A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D69105-9179-1AE4-7D15-BEEF989B0E32}"/>
              </a:ext>
            </a:extLst>
          </p:cNvPr>
          <p:cNvSpPr txBox="1"/>
          <p:nvPr/>
        </p:nvSpPr>
        <p:spPr>
          <a:xfrm>
            <a:off x="9913580" y="2795588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733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7294879" cy="5151755"/>
          </a:xfrm>
        </p:spPr>
        <p:txBody>
          <a:bodyPr>
            <a:normAutofit fontScale="67500" lnSpcReduction="200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465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2465" dirty="0">
                <a:sym typeface="+mn-ea"/>
              </a:rPr>
              <a:t>：一名学生的实际数据为</a:t>
            </a:r>
            <a:r>
              <a:rPr lang="en-US" altLang="zh-CN" sz="2465" dirty="0">
                <a:sym typeface="+mn-ea"/>
              </a:rPr>
              <a:t>(X, H, Y) = (0.5, 1, 1.5)</a:t>
            </a:r>
            <a:r>
              <a:rPr lang="zh-CN" altLang="en-US" sz="2465" dirty="0">
                <a:sym typeface="+mn-ea"/>
              </a:rPr>
              <a:t>。问当初该学生的作业量如果是实际作业量的两倍，即</a:t>
            </a:r>
            <a:r>
              <a:rPr lang="en-US" altLang="zh-CN" sz="2465" dirty="0">
                <a:sym typeface="+mn-ea"/>
              </a:rPr>
              <a:t>H=2</a:t>
            </a:r>
            <a:r>
              <a:rPr lang="zh-CN" altLang="en-US" sz="2465" dirty="0">
                <a:sym typeface="+mn-ea"/>
              </a:rPr>
              <a:t>，该学生的成绩</a:t>
            </a:r>
            <a:r>
              <a:rPr lang="en-US" altLang="zh-CN" sz="2465" dirty="0">
                <a:sym typeface="+mn-ea"/>
              </a:rPr>
              <a:t>Y</a:t>
            </a:r>
            <a:r>
              <a:rPr lang="zh-CN" altLang="en-US" sz="2465" dirty="0">
                <a:sym typeface="+mn-ea"/>
              </a:rPr>
              <a:t>会是多少？</a:t>
            </a:r>
            <a:endParaRPr lang="en-US" altLang="zh-CN" sz="2465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2300" dirty="0">
                <a:sym typeface="+mn-ea"/>
              </a:rPr>
              <a:t>1.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222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220" dirty="0">
                <a:sym typeface="+mn-ea"/>
              </a:rPr>
              <a:t>求解以</a:t>
            </a:r>
            <a:r>
              <a:rPr lang="en-US" altLang="zh-CN" sz="2220" dirty="0">
                <a:sym typeface="+mn-ea"/>
              </a:rPr>
              <a:t>U</a:t>
            </a:r>
            <a:r>
              <a:rPr lang="zh-CN" altLang="en-US" sz="2220" dirty="0">
                <a:sym typeface="+mn-ea"/>
              </a:rPr>
              <a:t>为变量的</a:t>
            </a:r>
            <a:r>
              <a:rPr lang="en-US" altLang="zh-CN" sz="2220" dirty="0">
                <a:sym typeface="+mn-ea"/>
              </a:rPr>
              <a:t>SCM</a:t>
            </a:r>
            <a:r>
              <a:rPr lang="zh-CN" altLang="en-US" sz="2220" dirty="0">
                <a:sym typeface="+mn-ea"/>
              </a:rPr>
              <a:t>方程</a:t>
            </a:r>
            <a:endParaRPr lang="en-US" altLang="zh-CN" sz="222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835" dirty="0">
                <a:sym typeface="+mn-ea"/>
              </a:rPr>
              <a:t>0.5 = U</a:t>
            </a:r>
            <a:r>
              <a:rPr lang="en-US" altLang="zh-CN" sz="1835" baseline="-25000" dirty="0">
                <a:uFillTx/>
                <a:sym typeface="+mn-ea"/>
              </a:rPr>
              <a:t>X</a:t>
            </a:r>
            <a:endParaRPr lang="en-US" altLang="zh-CN" sz="1835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835" dirty="0">
                <a:sym typeface="+mn-ea"/>
              </a:rPr>
              <a:t>1 = </a:t>
            </a:r>
            <a:r>
              <a:rPr lang="en-US" sz="1835" dirty="0">
                <a:sym typeface="+mn-ea"/>
              </a:rPr>
              <a:t>0.5X + U</a:t>
            </a:r>
            <a:r>
              <a:rPr lang="en-US" sz="1835" baseline="-25000" dirty="0">
                <a:uFillTx/>
                <a:sym typeface="+mn-ea"/>
              </a:rPr>
              <a:t>H</a:t>
            </a:r>
            <a:endParaRPr lang="en-US" sz="1835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835" dirty="0">
                <a:sym typeface="+mn-ea"/>
              </a:rPr>
              <a:t>1.5 = 0.7X + 0.4H + U</a:t>
            </a:r>
            <a:r>
              <a:rPr lang="en-US" sz="1835" baseline="-25000" dirty="0">
                <a:uFillTx/>
                <a:sym typeface="+mn-ea"/>
              </a:rPr>
              <a:t>Y</a:t>
            </a:r>
            <a:endParaRPr lang="zh-CN" altLang="en-US" sz="1835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995" dirty="0">
                <a:sym typeface="+mn-ea"/>
              </a:rPr>
              <a:t>得到该名学生的</a:t>
            </a:r>
            <a:r>
              <a:rPr lang="en-US" altLang="zh-CN" sz="1995" dirty="0">
                <a:sym typeface="+mn-ea"/>
              </a:rPr>
              <a:t>U = (U</a:t>
            </a:r>
            <a:r>
              <a:rPr lang="en-US" altLang="zh-CN" sz="1995" baseline="-25000" dirty="0">
                <a:uFillTx/>
                <a:sym typeface="+mn-ea"/>
              </a:rPr>
              <a:t>X</a:t>
            </a:r>
            <a:r>
              <a:rPr lang="en-US" altLang="zh-CN" sz="1995" dirty="0">
                <a:sym typeface="+mn-ea"/>
              </a:rPr>
              <a:t>, </a:t>
            </a:r>
            <a:r>
              <a:rPr lang="en-US" sz="1995" dirty="0">
                <a:sym typeface="+mn-ea"/>
              </a:rPr>
              <a:t>U</a:t>
            </a:r>
            <a:r>
              <a:rPr lang="en-US" sz="1995" baseline="-25000" dirty="0">
                <a:uFillTx/>
                <a:sym typeface="+mn-ea"/>
              </a:rPr>
              <a:t>H</a:t>
            </a:r>
            <a:r>
              <a:rPr lang="en-US" altLang="zh-CN" sz="1995" dirty="0">
                <a:sym typeface="+mn-ea"/>
              </a:rPr>
              <a:t>, </a:t>
            </a:r>
            <a:r>
              <a:rPr lang="en-US" sz="1995" dirty="0">
                <a:sym typeface="+mn-ea"/>
              </a:rPr>
              <a:t>U</a:t>
            </a:r>
            <a:r>
              <a:rPr lang="en-US" sz="1995" baseline="-25000" dirty="0">
                <a:uFillTx/>
                <a:sym typeface="+mn-ea"/>
              </a:rPr>
              <a:t>Y</a:t>
            </a:r>
            <a:r>
              <a:rPr lang="en-US" altLang="zh-CN" sz="1995" dirty="0">
                <a:sym typeface="+mn-ea"/>
              </a:rPr>
              <a:t>) = (0.5, 0.75, 0.75)</a:t>
            </a:r>
            <a:endParaRPr lang="zh-CN" altLang="en-US" sz="1995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2300" dirty="0">
                <a:sym typeface="+mn-ea"/>
              </a:rPr>
              <a:t>2.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作用：修改模型，对兴趣变量直接赋值</a:t>
            </a:r>
            <a:endParaRPr lang="zh-CN" altLang="en-US" sz="27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920" dirty="0">
                <a:sym typeface="+mn-ea"/>
              </a:rPr>
              <a:t>用</a:t>
            </a:r>
            <a:r>
              <a:rPr lang="en-US" altLang="zh-CN" sz="1920" dirty="0">
                <a:sym typeface="+mn-ea"/>
              </a:rPr>
              <a:t>H = 2</a:t>
            </a:r>
            <a:r>
              <a:rPr lang="zh-CN" altLang="en-US" sz="1920" dirty="0">
                <a:sym typeface="+mn-ea"/>
              </a:rPr>
              <a:t>代替给</a:t>
            </a:r>
            <a:r>
              <a:rPr lang="en-US" altLang="zh-CN" sz="1920" dirty="0">
                <a:sym typeface="+mn-ea"/>
              </a:rPr>
              <a:t>H</a:t>
            </a:r>
            <a:r>
              <a:rPr lang="zh-CN" altLang="en-US" sz="1920" dirty="0">
                <a:sym typeface="+mn-ea"/>
              </a:rPr>
              <a:t>赋值的方程</a:t>
            </a:r>
            <a:r>
              <a:rPr lang="en-US" altLang="zh-CN" sz="1920" dirty="0">
                <a:sym typeface="+mn-ea"/>
              </a:rPr>
              <a:t> H = 0.5X + </a:t>
            </a:r>
            <a:r>
              <a:rPr lang="en-US" sz="1920" dirty="0">
                <a:sym typeface="+mn-ea"/>
              </a:rPr>
              <a:t>U</a:t>
            </a:r>
            <a:r>
              <a:rPr lang="en-US" sz="1920" baseline="-25000" dirty="0">
                <a:uFillTx/>
                <a:sym typeface="+mn-ea"/>
              </a:rPr>
              <a:t>H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X = U</a:t>
            </a:r>
            <a:r>
              <a:rPr lang="en-US" altLang="zh-CN" sz="1800" baseline="-25000" dirty="0">
                <a:uFillTx/>
                <a:sym typeface="+mn-ea"/>
              </a:rPr>
              <a:t>X</a:t>
            </a:r>
            <a:endParaRPr lang="en-US" altLang="zh-CN" sz="18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H = </a:t>
            </a:r>
            <a:r>
              <a:rPr lang="en-US" sz="1800" dirty="0">
                <a:solidFill>
                  <a:srgbClr val="FF0000"/>
                </a:solidFill>
                <a:sym typeface="+mn-ea"/>
              </a:rPr>
              <a:t>2</a:t>
            </a:r>
            <a:endParaRPr lang="en-US" sz="18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800" dirty="0">
                <a:sym typeface="+mn-ea"/>
              </a:rPr>
              <a:t>Y = 0.7X + 0.4H + U</a:t>
            </a:r>
            <a:r>
              <a:rPr lang="en-US" sz="1800" baseline="-25000" dirty="0">
                <a:uFillTx/>
                <a:sym typeface="+mn-ea"/>
              </a:rPr>
              <a:t>Y</a:t>
            </a:r>
            <a:endParaRPr lang="zh-CN" altLang="en-US" sz="18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2300" dirty="0">
                <a:sym typeface="+mn-ea"/>
              </a:rPr>
              <a:t>3.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预测：使用修正模型计算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的值</a:t>
            </a:r>
            <a:endParaRPr lang="zh-CN" altLang="en-US" sz="213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135" dirty="0">
                <a:sym typeface="+mn-ea"/>
              </a:rPr>
              <a:t>将</a:t>
            </a:r>
            <a:r>
              <a:rPr lang="en-US" altLang="zh-CN" sz="2135" dirty="0">
                <a:sym typeface="+mn-ea"/>
              </a:rPr>
              <a:t>U</a:t>
            </a:r>
            <a:r>
              <a:rPr lang="zh-CN" altLang="en-US" sz="2135" dirty="0">
                <a:sym typeface="+mn-ea"/>
              </a:rPr>
              <a:t>的值带入修正模型</a:t>
            </a:r>
          </a:p>
          <a:p>
            <a:pPr lvl="2" fontAlgn="auto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  <a:uFillTx/>
                <a:sym typeface="+mn-ea"/>
              </a:rPr>
              <a:t>Y = 0.7*0.5 + 0.4*2 + 0.75 = 1.9</a:t>
            </a:r>
            <a:endParaRPr lang="en-US" altLang="zh-CN" sz="18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499600" y="1871345"/>
            <a:ext cx="1833245" cy="1678940"/>
            <a:chOff x="13683" y="2933"/>
            <a:chExt cx="2887" cy="2644"/>
          </a:xfrm>
        </p:grpSpPr>
        <p:sp>
          <p:nvSpPr>
            <p:cNvPr id="25" name="椭圆 24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8" name="直接箭头连接符 27"/>
            <p:cNvCxnSpPr>
              <a:stCxn id="26" idx="6"/>
              <a:endCxn id="27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7"/>
              <a:endCxn id="25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5"/>
              <a:endCxn id="27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6" name="直接箭头连接符 35"/>
            <p:cNvCxnSpPr>
              <a:stCxn id="32" idx="4"/>
              <a:endCxn id="26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1" idx="4"/>
              <a:endCxn id="25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3" idx="4"/>
              <a:endCxn id="27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18780000">
              <a:off x="14000" y="4321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rot="2820000">
              <a:off x="15443" y="4318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13" y="5027"/>
              <a:ext cx="805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0269855" y="209677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9394825" y="4213225"/>
            <a:ext cx="2376170" cy="1338580"/>
            <a:chOff x="14795" y="6983"/>
            <a:chExt cx="3742" cy="2108"/>
          </a:xfrm>
        </p:grpSpPr>
        <p:grpSp>
          <p:nvGrpSpPr>
            <p:cNvPr id="42" name="组合 41"/>
            <p:cNvGrpSpPr/>
            <p:nvPr/>
          </p:nvGrpSpPr>
          <p:grpSpPr>
            <a:xfrm>
              <a:off x="14949" y="7370"/>
              <a:ext cx="2887" cy="1721"/>
              <a:chOff x="13683" y="3856"/>
              <a:chExt cx="2887" cy="172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4953" y="3856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H</a:t>
                </a: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3683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6216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46" name="直接箭头连接符 45"/>
              <p:cNvCxnSpPr>
                <a:stCxn id="44" idx="6"/>
                <a:endCxn id="45" idx="2"/>
              </p:cNvCxnSpPr>
              <p:nvPr/>
            </p:nvCxnSpPr>
            <p:spPr>
              <a:xfrm>
                <a:off x="14037" y="5400"/>
                <a:ext cx="2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43" idx="5"/>
                <a:endCxn id="45" idx="1"/>
              </p:cNvCxnSpPr>
              <p:nvPr/>
            </p:nvCxnSpPr>
            <p:spPr>
              <a:xfrm>
                <a:off x="15255" y="4159"/>
                <a:ext cx="1013" cy="11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13683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6216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52" name="直接箭头连接符 51"/>
              <p:cNvCxnSpPr>
                <a:stCxn id="50" idx="4"/>
                <a:endCxn id="44" idx="0"/>
              </p:cNvCxnSpPr>
              <p:nvPr/>
            </p:nvCxnSpPr>
            <p:spPr>
              <a:xfrm>
                <a:off x="13860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51" idx="4"/>
                <a:endCxn id="45" idx="0"/>
              </p:cNvCxnSpPr>
              <p:nvPr/>
            </p:nvCxnSpPr>
            <p:spPr>
              <a:xfrm>
                <a:off x="16393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 rot="2820000">
                <a:off x="15443" y="4318"/>
                <a:ext cx="793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c=0.4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4713" y="5027"/>
                <a:ext cx="805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b=0.7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6099" y="6983"/>
              <a:ext cx="56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795" y="7472"/>
              <a:ext cx="6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0.5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7314" y="7461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7847" y="8705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1.9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178415" y="1635760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94825" y="2496820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994390" y="2489835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190480" y="2751455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06890" y="3612515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1006455" y="3605530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4E5ED8-5D4D-D2AD-6F74-2AC08754D914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7130C9-8532-F4FB-213A-D2AFDF938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7D816CB2-FBA8-C3BC-2205-68F031A7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693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C14E7534-60B1-291C-2B38-67F7CC682CC0}"/>
              </a:ext>
            </a:extLst>
          </p:cNvPr>
          <p:cNvSpPr txBox="1">
            <a:spLocks/>
          </p:cNvSpPr>
          <p:nvPr/>
        </p:nvSpPr>
        <p:spPr>
          <a:xfrm>
            <a:off x="1007583" y="1557810"/>
            <a:ext cx="4791710" cy="8235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/>
              <a:t>好的控制</a:t>
            </a:r>
          </a:p>
        </p:txBody>
      </p:sp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7873D1F0-FD37-024D-64D1-9F8BF79C557F}"/>
              </a:ext>
            </a:extLst>
          </p:cNvPr>
          <p:cNvSpPr txBox="1">
            <a:spLocks/>
          </p:cNvSpPr>
          <p:nvPr/>
        </p:nvSpPr>
        <p:spPr>
          <a:xfrm>
            <a:off x="6594948" y="1557810"/>
            <a:ext cx="4773930" cy="8235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ym typeface="+mn-ea"/>
              </a:rPr>
              <a:t>中性或者</a:t>
            </a:r>
            <a:r>
              <a:rPr lang="zh-CN" altLang="en-US"/>
              <a:t>不好的控制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D0237B-A11D-F40F-305B-840230B70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18" y="2514120"/>
            <a:ext cx="4791075" cy="11976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E8B219-56BA-C8E3-7A4A-F26C8E88E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8" y="3988590"/>
            <a:ext cx="4791075" cy="11976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BF12DC-DCBF-F154-9AB2-7FCF89D02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948" y="2514120"/>
            <a:ext cx="1596390" cy="11976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F6063C-202C-4D4D-B7D3-9EAF0259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243" y="2514120"/>
            <a:ext cx="1595755" cy="1196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881603-9A00-100D-C40C-7F089D1F2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4948" y="3711730"/>
            <a:ext cx="1597660" cy="119824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3862319-984D-1E7A-F06A-8B884BA98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473" y="2516660"/>
            <a:ext cx="1588770" cy="11918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ACCCCF3-70E9-F1B8-7B40-DF0783CCEF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2608" y="3708555"/>
            <a:ext cx="1596390" cy="119761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8D876C-DA3D-AB28-1E41-B5F2B4158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473" y="3709825"/>
            <a:ext cx="1596390" cy="119761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C4BB4C-F211-6328-9921-6871610208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4353" y="4906165"/>
            <a:ext cx="1595120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0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892286" y="2224565"/>
                <a:ext cx="23852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86" y="2224565"/>
                <a:ext cx="2385282" cy="42473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1672199" y="3564581"/>
                <a:ext cx="255004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199" y="3564581"/>
                <a:ext cx="2550044" cy="424732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1717996" y="4792991"/>
                <a:ext cx="2485663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96" y="4792991"/>
                <a:ext cx="2485663" cy="42473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Linear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578921" y="2224565"/>
                <a:ext cx="2698647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21" y="2224565"/>
                <a:ext cx="2698647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49767" y="1692991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767" y="1692991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327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6814C63-4414-AE18-7269-770FB3BE7411}"/>
              </a:ext>
            </a:extLst>
          </p:cNvPr>
          <p:cNvSpPr txBox="1"/>
          <p:nvPr/>
        </p:nvSpPr>
        <p:spPr>
          <a:xfrm>
            <a:off x="6097930" y="1374076"/>
            <a:ext cx="609407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Problem: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An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individual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(X, Z, Y) = (0, 1, 1.5),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what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if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then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Y?</a:t>
            </a:r>
            <a:endParaRPr lang="en-US" altLang="zh-CN" sz="18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780783-E51C-B9A0-C942-2EA4DD5EB7FA}"/>
              </a:ext>
            </a:extLst>
          </p:cNvPr>
          <p:cNvSpPr txBox="1"/>
          <p:nvPr/>
        </p:nvSpPr>
        <p:spPr>
          <a:xfrm>
            <a:off x="6063206" y="2072497"/>
            <a:ext cx="612879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/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=0.5</m:t>
                      </m:r>
                    </m:oMath>
                  </m:oMathPara>
                </a14:m>
                <a:endParaRPr lang="en-US" altLang="zh-CN" b="0" dirty="0">
                  <a:sym typeface="+mn-ea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E1F417E-3845-8093-DF32-8FD25E1CA8F2}"/>
                  </a:ext>
                </a:extLst>
              </p:cNvPr>
              <p:cNvSpPr txBox="1"/>
              <p:nvPr/>
            </p:nvSpPr>
            <p:spPr>
              <a:xfrm>
                <a:off x="6271885" y="2943455"/>
                <a:ext cx="3903347" cy="108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0=1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+0</m:t>
                      </m:r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1=0.5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×0+1×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+0</m:t>
                      </m:r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1.5=0.5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×1+1×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+0</m:t>
                      </m:r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E1F417E-3845-8093-DF32-8FD25E1CA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85" y="2943455"/>
                <a:ext cx="3903347" cy="10895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>
            <a:extLst>
              <a:ext uri="{FF2B5EF4-FFF2-40B4-BE49-F238E27FC236}">
                <a16:creationId xmlns:a16="http://schemas.microsoft.com/office/drawing/2014/main" id="{2572E621-A7C7-9FD8-24CA-553361D0A296}"/>
              </a:ext>
            </a:extLst>
          </p:cNvPr>
          <p:cNvSpPr/>
          <p:nvPr/>
        </p:nvSpPr>
        <p:spPr>
          <a:xfrm>
            <a:off x="6366076" y="4552722"/>
            <a:ext cx="358815" cy="240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/>
              <p:nvPr/>
            </p:nvSpPr>
            <p:spPr>
              <a:xfrm>
                <a:off x="6366076" y="4505884"/>
                <a:ext cx="390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76" y="4505884"/>
                <a:ext cx="39033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31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6814C63-4414-AE18-7269-770FB3BE7411}"/>
              </a:ext>
            </a:extLst>
          </p:cNvPr>
          <p:cNvSpPr txBox="1"/>
          <p:nvPr/>
        </p:nvSpPr>
        <p:spPr>
          <a:xfrm>
            <a:off x="6097930" y="1374076"/>
            <a:ext cx="609407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Problem: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An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individual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(X, Z, Y) = (0, 1, 1.5),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what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if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then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Y?</a:t>
            </a:r>
            <a:endParaRPr lang="en-US" altLang="zh-CN" sz="18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780783-E51C-B9A0-C942-2EA4DD5EB7FA}"/>
              </a:ext>
            </a:extLst>
          </p:cNvPr>
          <p:cNvSpPr txBox="1"/>
          <p:nvPr/>
        </p:nvSpPr>
        <p:spPr>
          <a:xfrm>
            <a:off x="6063206" y="2072497"/>
            <a:ext cx="612879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/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=0.5</m:t>
                      </m:r>
                    </m:oMath>
                  </m:oMathPara>
                </a14:m>
                <a:endParaRPr lang="en-US" altLang="zh-CN" b="0" dirty="0">
                  <a:sym typeface="+mn-ea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/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746911D-329C-DE69-F989-D54DBC19A1C6}"/>
              </a:ext>
            </a:extLst>
          </p:cNvPr>
          <p:cNvSpPr txBox="1"/>
          <p:nvPr/>
        </p:nvSpPr>
        <p:spPr>
          <a:xfrm>
            <a:off x="6096000" y="3151421"/>
            <a:ext cx="5162723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2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.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作用：修改模型，对兴趣变量直接赋值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)</a:t>
            </a:r>
            <a:endParaRPr lang="zh-CN" altLang="en-US" sz="20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/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/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/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6461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6814C63-4414-AE18-7269-770FB3BE7411}"/>
              </a:ext>
            </a:extLst>
          </p:cNvPr>
          <p:cNvSpPr txBox="1"/>
          <p:nvPr/>
        </p:nvSpPr>
        <p:spPr>
          <a:xfrm>
            <a:off x="6097930" y="1374076"/>
            <a:ext cx="609407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Problem: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An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individual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(X, Z, Y) = (0, 1, 1.5),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what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if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then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Y?</a:t>
            </a:r>
            <a:endParaRPr lang="en-US" altLang="zh-CN" sz="18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780783-E51C-B9A0-C942-2EA4DD5EB7FA}"/>
              </a:ext>
            </a:extLst>
          </p:cNvPr>
          <p:cNvSpPr txBox="1"/>
          <p:nvPr/>
        </p:nvSpPr>
        <p:spPr>
          <a:xfrm>
            <a:off x="6063206" y="2072497"/>
            <a:ext cx="612879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/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=0.5</m:t>
                      </m:r>
                    </m:oMath>
                  </m:oMathPara>
                </a14:m>
                <a:endParaRPr lang="en-US" altLang="zh-CN" b="0" dirty="0">
                  <a:sym typeface="+mn-ea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/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746911D-329C-DE69-F989-D54DBC19A1C6}"/>
              </a:ext>
            </a:extLst>
          </p:cNvPr>
          <p:cNvSpPr txBox="1"/>
          <p:nvPr/>
        </p:nvSpPr>
        <p:spPr>
          <a:xfrm>
            <a:off x="6063206" y="3164150"/>
            <a:ext cx="5162723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2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.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作用：修改模型，对兴趣变量直接赋值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)</a:t>
            </a:r>
            <a:endParaRPr lang="zh-CN" altLang="en-US" sz="20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/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/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/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BB88122-6E37-E516-6D77-54158712E08A}"/>
              </a:ext>
            </a:extLst>
          </p:cNvPr>
          <p:cNvSpPr txBox="1"/>
          <p:nvPr/>
        </p:nvSpPr>
        <p:spPr>
          <a:xfrm>
            <a:off x="6096000" y="4829437"/>
            <a:ext cx="615194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3.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预测：使用修正模型计算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的值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E52378-CAE9-E571-CDEF-FE7E3B38BFB0}"/>
                  </a:ext>
                </a:extLst>
              </p:cNvPr>
              <p:cNvSpPr txBox="1"/>
              <p:nvPr/>
            </p:nvSpPr>
            <p:spPr>
              <a:xfrm>
                <a:off x="6341534" y="5176533"/>
                <a:ext cx="453866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=1.5</m:t>
                      </m:r>
                    </m:oMath>
                  </m:oMathPara>
                </a14:m>
                <a:endParaRPr lang="en-US" altLang="zh-CN" dirty="0">
                  <a:sym typeface="+mn-ea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E52378-CAE9-E571-CDEF-FE7E3B38B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34" y="5176533"/>
                <a:ext cx="4538669" cy="4247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5CEC566-FB69-6E09-4F71-DB25E37365D7}"/>
                  </a:ext>
                </a:extLst>
              </p:cNvPr>
              <p:cNvSpPr txBox="1"/>
              <p:nvPr/>
            </p:nvSpPr>
            <p:spPr>
              <a:xfrm>
                <a:off x="6480430" y="5574089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=0.5×1.5+1×1=1.75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5CEC566-FB69-6E09-4F71-DB25E3736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30" y="5574089"/>
                <a:ext cx="6128794" cy="4247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275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Ladder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1860A27-59F2-A27C-8BA3-EE2284684B64}"/>
              </a:ext>
            </a:extLst>
          </p:cNvPr>
          <p:cNvSpPr/>
          <p:nvPr/>
        </p:nvSpPr>
        <p:spPr>
          <a:xfrm>
            <a:off x="724829" y="6306303"/>
            <a:ext cx="903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Judea</a:t>
            </a:r>
            <a:r>
              <a:rPr lang="zh-CN" altLang="en-US" dirty="0"/>
              <a:t> </a:t>
            </a:r>
            <a:r>
              <a:rPr lang="en-US" altLang="zh-CN" dirty="0"/>
              <a:t>Pearl: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BEC82-5812-990D-D8DF-620A7E06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7052115" y="80871"/>
            <a:ext cx="5021484" cy="5334282"/>
          </a:xfrm>
          <a:prstGeom prst="rect">
            <a:avLst/>
          </a:prstGeom>
        </p:spPr>
      </p:pic>
      <p:sp>
        <p:nvSpPr>
          <p:cNvPr id="13" name="内容占位符 7">
            <a:extLst>
              <a:ext uri="{FF2B5EF4-FFF2-40B4-BE49-F238E27FC236}">
                <a16:creationId xmlns:a16="http://schemas.microsoft.com/office/drawing/2014/main" id="{05C59A82-D163-98DA-48C1-28203744B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观察：回答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chemeClr val="tx1"/>
                </a:solidFill>
              </a:rPr>
              <a:t>（</a:t>
            </a:r>
            <a:r>
              <a:rPr lang="en-US" altLang="zh-CN" b="1" dirty="0" err="1">
                <a:solidFill>
                  <a:schemeClr val="tx1"/>
                </a:solidFill>
              </a:rPr>
              <a:t>assosiation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如果观测到</a:t>
            </a:r>
            <a:r>
              <a:rPr lang="en-US" altLang="zh-CN" sz="2400" dirty="0">
                <a:solidFill>
                  <a:schemeClr val="tx1"/>
                </a:solidFill>
              </a:rPr>
              <a:t>X</a:t>
            </a:r>
            <a:r>
              <a:rPr lang="zh-CN" altLang="en-US" sz="2400" dirty="0">
                <a:solidFill>
                  <a:schemeClr val="tx1"/>
                </a:solidFill>
              </a:rPr>
              <a:t>发生，</a:t>
            </a:r>
            <a:r>
              <a:rPr lang="en-US" altLang="zh-CN" sz="2400" dirty="0">
                <a:solidFill>
                  <a:schemeClr val="tx1"/>
                </a:solidFill>
              </a:rPr>
              <a:t>Y</a:t>
            </a:r>
            <a:r>
              <a:rPr lang="zh-CN" altLang="en-US" sz="2400" dirty="0">
                <a:solidFill>
                  <a:schemeClr val="tx1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输入：数据</a:t>
            </a:r>
            <a:endParaRPr lang="zh-CN" altLang="en-US" dirty="0">
              <a:solidFill>
                <a:schemeClr val="tx1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干预：回答</a:t>
            </a:r>
            <a:r>
              <a:rPr lang="zh-CN" altLang="en-US" b="1" dirty="0">
                <a:solidFill>
                  <a:schemeClr val="tx1"/>
                </a:solidFill>
              </a:rPr>
              <a:t>干预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如果让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输入：数据，因果图（</a:t>
            </a:r>
            <a:r>
              <a:rPr lang="en-US" altLang="zh-CN" dirty="0">
                <a:solidFill>
                  <a:schemeClr val="tx1"/>
                </a:solidFill>
              </a:rPr>
              <a:t>DAG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想象：回答</a:t>
            </a:r>
            <a:r>
              <a:rPr lang="zh-CN" altLang="en-US" b="1" dirty="0">
                <a:solidFill>
                  <a:schemeClr val="tx1"/>
                </a:solidFill>
              </a:rPr>
              <a:t>反事实（</a:t>
            </a:r>
            <a:r>
              <a:rPr lang="en-US" altLang="zh-CN" b="1" dirty="0">
                <a:solidFill>
                  <a:schemeClr val="tx1"/>
                </a:solidFill>
              </a:rPr>
              <a:t>counterfactuals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事实：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导致了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。反事实：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没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，而是</a:t>
            </a:r>
            <a:r>
              <a:rPr lang="en-US" altLang="zh-CN" dirty="0">
                <a:solidFill>
                  <a:schemeClr val="tx1"/>
                </a:solidFill>
              </a:rPr>
              <a:t>X’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Y’</a:t>
            </a:r>
            <a:r>
              <a:rPr lang="zh-CN" altLang="en-US" dirty="0">
                <a:solidFill>
                  <a:schemeClr val="tx1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输入：数据，因果图，</a:t>
            </a:r>
            <a:r>
              <a:rPr lang="en-US" altLang="zh-CN" dirty="0">
                <a:solidFill>
                  <a:schemeClr val="tx1"/>
                </a:solidFill>
              </a:rPr>
              <a:t>SCM</a:t>
            </a:r>
            <a:r>
              <a:rPr lang="zh-CN" altLang="en-US" dirty="0">
                <a:solidFill>
                  <a:schemeClr val="tx1"/>
                </a:solidFill>
              </a:rPr>
              <a:t>（隐含因果图）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698C9F-D1AD-FF6A-A9C6-8CDE4A9E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F9A1B9CD-4747-D11B-ABC8-8E7AFD3DF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022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AUSALITY, 2nd Edition, 2009">
            <a:extLst>
              <a:ext uri="{FF2B5EF4-FFF2-40B4-BE49-F238E27FC236}">
                <a16:creationId xmlns:a16="http://schemas.microsoft.com/office/drawing/2014/main" id="{5F6D7885-BC70-2EC0-4F7B-0347D5EF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47" y="1900628"/>
            <a:ext cx="1959574" cy="27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永恒的图灵">
            <a:extLst>
              <a:ext uri="{FF2B5EF4-FFF2-40B4-BE49-F238E27FC236}">
                <a16:creationId xmlns:a16="http://schemas.microsoft.com/office/drawing/2014/main" id="{FCAD5D83-18D9-16AA-0BF2-63F1E0C2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75" y="1900629"/>
            <a:ext cx="2857982" cy="28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Y">
            <a:extLst>
              <a:ext uri="{FF2B5EF4-FFF2-40B4-BE49-F238E27FC236}">
                <a16:creationId xmlns:a16="http://schemas.microsoft.com/office/drawing/2014/main" id="{0B34920E-D90F-8AAE-C850-95704483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900629"/>
            <a:ext cx="1789957" cy="27755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29F097-FB15-D8D4-D002-18E7ACC70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749" y="1900627"/>
            <a:ext cx="2154257" cy="28579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D17A1B-1DF7-A501-3DCB-E59DB78E00A8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0F7357-934F-8EDE-9736-B2BE38B17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7DF2BFAD-23D3-E6AB-BBD2-D1BA8DE1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93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668B7C0-01B2-350A-E954-3AABA6E5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98" y="2082815"/>
            <a:ext cx="5789051" cy="34734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6EDD73-5104-D114-02A2-3E8987F0E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41997AFF-E2BE-DB82-FD45-3FA76988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657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Why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Causality?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Association: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Bayesian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Network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Intervention: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Counterfactual: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Structural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A2A087-42F1-BF93-DE44-BB5EF203FD42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D59C57-22A0-0994-8C4C-6640D8FE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25DAEF6B-0EA0-BA15-22AE-7C461C58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516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Outline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405927-FA76-8680-DB1F-0E7EDABDA6F4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B3B79C-1DCA-D829-F74C-F3E4B68E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9" name="Picture 5" descr="Z:\e\建院\logo\uplogo copy.png">
            <a:extLst>
              <a:ext uri="{FF2B5EF4-FFF2-40B4-BE49-F238E27FC236}">
                <a16:creationId xmlns:a16="http://schemas.microsoft.com/office/drawing/2014/main" id="{7E34EDC5-9FAA-B0DC-4BA5-F12C8736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9437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Hierarchy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Judea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Pearl: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Book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Why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668B7C0-01B2-350A-E954-3AABA6E5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98" y="2082815"/>
            <a:ext cx="5789051" cy="34734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945AAE-60A9-F20E-3FB3-E12962292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5B5D6ADA-DD9D-145F-3695-FE28241F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26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Bayesian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Network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Graph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ayesian Networks: Lessons Learned from the Past! | DataMiningApps">
            <a:extLst>
              <a:ext uri="{FF2B5EF4-FFF2-40B4-BE49-F238E27FC236}">
                <a16:creationId xmlns:a16="http://schemas.microsoft.com/office/drawing/2014/main" id="{617302BD-75A0-EE5F-A7E4-BC6B3D65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935018"/>
            <a:ext cx="5851803" cy="3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FA56E14-8214-4078-DBF0-F84459A09222}"/>
              </a:ext>
            </a:extLst>
          </p:cNvPr>
          <p:cNvSpPr/>
          <p:nvPr/>
        </p:nvSpPr>
        <p:spPr>
          <a:xfrm>
            <a:off x="8278717" y="217742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A7A479-D93D-C53A-2704-8C70FA0406D6}"/>
              </a:ext>
            </a:extLst>
          </p:cNvPr>
          <p:cNvSpPr/>
          <p:nvPr/>
        </p:nvSpPr>
        <p:spPr>
          <a:xfrm>
            <a:off x="10127694" y="217742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0958B2-4444-E5C5-7447-B782C9CEDC12}"/>
              </a:ext>
            </a:extLst>
          </p:cNvPr>
          <p:cNvSpPr/>
          <p:nvPr/>
        </p:nvSpPr>
        <p:spPr>
          <a:xfrm>
            <a:off x="9254077" y="3345975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B4DD175-B225-C3D4-571B-2F43CC67E0A3}"/>
              </a:ext>
            </a:extLst>
          </p:cNvPr>
          <p:cNvSpPr/>
          <p:nvPr/>
        </p:nvSpPr>
        <p:spPr>
          <a:xfrm>
            <a:off x="9254077" y="469090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4038FC-8D68-7916-4AA8-B28B47A39714}"/>
              </a:ext>
            </a:extLst>
          </p:cNvPr>
          <p:cNvSpPr/>
          <p:nvPr/>
        </p:nvSpPr>
        <p:spPr>
          <a:xfrm>
            <a:off x="7794593" y="391290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DA6CBC3-FAFF-50E5-EE75-31BF15E2F01F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8845645" y="2460886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A822CC1-C234-44B7-6B46-2CE098167051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8762620" y="2661325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A5EDFCF-299D-4B97-5714-85A45AE66A62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>
          <a:xfrm flipH="1">
            <a:off x="9737980" y="2744350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D2A8CF6-B81A-2211-56C6-8C12F5444997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8278496" y="4396806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D5FE459-59E6-FCDE-F8D6-6CEE8F17D3F5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537541" y="3912903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F2115-B240-18EE-6B42-D04BF462F831}"/>
              </a:ext>
            </a:extLst>
          </p:cNvPr>
          <p:cNvSpPr txBox="1"/>
          <p:nvPr/>
        </p:nvSpPr>
        <p:spPr>
          <a:xfrm>
            <a:off x="2542032" y="1402511"/>
            <a:ext cx="243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Bayesian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Network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21D51E-67E4-AAAB-1C06-E421EDCBD8EB}"/>
              </a:ext>
            </a:extLst>
          </p:cNvPr>
          <p:cNvSpPr txBox="1"/>
          <p:nvPr/>
        </p:nvSpPr>
        <p:spPr>
          <a:xfrm>
            <a:off x="8762619" y="1406645"/>
            <a:ext cx="223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F29D4B-0B85-9897-A012-62F3A9432851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A1CF2-D9A8-C930-25AA-9C2615FA4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3DFB1973-EC94-EB5A-860E-F3E096791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1915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Graph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v.s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92D1517A-34F0-CDE5-608C-82B3DDF945CF}"/>
              </a:ext>
            </a:extLst>
          </p:cNvPr>
          <p:cNvSpPr/>
          <p:nvPr/>
        </p:nvSpPr>
        <p:spPr>
          <a:xfrm>
            <a:off x="7354228" y="217695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6C9436-85E2-E79B-9538-A962C0AEDB97}"/>
              </a:ext>
            </a:extLst>
          </p:cNvPr>
          <p:cNvSpPr/>
          <p:nvPr/>
        </p:nvSpPr>
        <p:spPr>
          <a:xfrm>
            <a:off x="9203205" y="217695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21391E-147A-E5C0-C086-928279C3AE7D}"/>
              </a:ext>
            </a:extLst>
          </p:cNvPr>
          <p:cNvSpPr/>
          <p:nvPr/>
        </p:nvSpPr>
        <p:spPr>
          <a:xfrm>
            <a:off x="8329588" y="334551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F5441AA-133B-4634-67EC-BFF4F59002FE}"/>
              </a:ext>
            </a:extLst>
          </p:cNvPr>
          <p:cNvSpPr/>
          <p:nvPr/>
        </p:nvSpPr>
        <p:spPr>
          <a:xfrm>
            <a:off x="8329588" y="469044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012E02-3834-F33A-A17D-DC2C95BC54A3}"/>
              </a:ext>
            </a:extLst>
          </p:cNvPr>
          <p:cNvSpPr/>
          <p:nvPr/>
        </p:nvSpPr>
        <p:spPr>
          <a:xfrm>
            <a:off x="6870104" y="391243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A2DCE91-2EFC-8763-64B4-742386929E7B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7921156" y="2460421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9F8B026-B83F-10CB-5718-12FA19A28F8C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7838131" y="2660860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1C10B23-22AC-3137-05CC-DDA3F35F45DD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>
          <a:xfrm flipH="1">
            <a:off x="8813491" y="2743885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0C6B23F-863C-8B86-05FC-F3FA95561EDD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7354007" y="4396341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D6A1652-EA6E-7FA3-3DD9-215E34FBC16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8613052" y="3912438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B725A86-119B-754A-38D3-189DB50E0C42}"/>
                  </a:ext>
                </a:extLst>
              </p:cNvPr>
              <p:cNvSpPr txBox="1"/>
              <p:nvPr/>
            </p:nvSpPr>
            <p:spPr>
              <a:xfrm>
                <a:off x="10031902" y="2321921"/>
                <a:ext cx="1468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B725A86-119B-754A-38D3-189DB50E0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902" y="2321921"/>
                <a:ext cx="1468735" cy="276999"/>
              </a:xfrm>
              <a:prstGeom prst="rect">
                <a:avLst/>
              </a:prstGeom>
              <a:blipFill>
                <a:blip r:embed="rId5"/>
                <a:stretch>
                  <a:fillRect l="-2586" r="-431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224D235-F82E-0307-A638-E69B6A81541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7637692" y="1682416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/>
              <p:nvPr/>
            </p:nvSpPr>
            <p:spPr>
              <a:xfrm>
                <a:off x="7047538" y="1264395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538" y="1264395"/>
                <a:ext cx="1282050" cy="380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1BE618E-688E-4497-53F0-1014F6E893D2}"/>
              </a:ext>
            </a:extLst>
          </p:cNvPr>
          <p:cNvCxnSpPr>
            <a:cxnSpLocks/>
          </p:cNvCxnSpPr>
          <p:nvPr/>
        </p:nvCxnSpPr>
        <p:spPr>
          <a:xfrm>
            <a:off x="9440559" y="1671013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/>
              <p:nvPr/>
            </p:nvSpPr>
            <p:spPr>
              <a:xfrm>
                <a:off x="8850405" y="1252992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405" y="1252992"/>
                <a:ext cx="1282050" cy="380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/>
              <p:nvPr/>
            </p:nvSpPr>
            <p:spPr>
              <a:xfrm>
                <a:off x="7827812" y="1888522"/>
                <a:ext cx="1172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12" y="1888522"/>
                <a:ext cx="1172179" cy="276999"/>
              </a:xfrm>
              <a:prstGeom prst="rect">
                <a:avLst/>
              </a:prstGeom>
              <a:blipFill>
                <a:blip r:embed="rId8"/>
                <a:stretch>
                  <a:fillRect l="-3226" r="-645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019BB19-9AA9-A51A-2922-88EBFAACDFAA}"/>
              </a:ext>
            </a:extLst>
          </p:cNvPr>
          <p:cNvCxnSpPr>
            <a:cxnSpLocks/>
          </p:cNvCxnSpPr>
          <p:nvPr/>
        </p:nvCxnSpPr>
        <p:spPr>
          <a:xfrm>
            <a:off x="8607419" y="2850995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/>
              <p:nvPr/>
            </p:nvSpPr>
            <p:spPr>
              <a:xfrm>
                <a:off x="7771588" y="2688074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588" y="2688074"/>
                <a:ext cx="1282050" cy="3801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BEAA214-DDD0-E279-0AB7-D3F0B7950FA2}"/>
                  </a:ext>
                </a:extLst>
              </p:cNvPr>
              <p:cNvSpPr txBox="1"/>
              <p:nvPr/>
            </p:nvSpPr>
            <p:spPr>
              <a:xfrm>
                <a:off x="9150080" y="3463027"/>
                <a:ext cx="1743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BEAA214-DDD0-E279-0AB7-D3F0B7950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80" y="3463027"/>
                <a:ext cx="1743491" cy="276999"/>
              </a:xfrm>
              <a:prstGeom prst="rect">
                <a:avLst/>
              </a:prstGeom>
              <a:blipFill>
                <a:blip r:embed="rId10"/>
                <a:stretch>
                  <a:fillRect l="-2174" r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C50BABD-D764-F828-F99D-F7C0A24A7854}"/>
              </a:ext>
            </a:extLst>
          </p:cNvPr>
          <p:cNvCxnSpPr>
            <a:cxnSpLocks/>
          </p:cNvCxnSpPr>
          <p:nvPr/>
        </p:nvCxnSpPr>
        <p:spPr>
          <a:xfrm flipH="1">
            <a:off x="8885854" y="4973907"/>
            <a:ext cx="600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/>
              <p:nvPr/>
            </p:nvSpPr>
            <p:spPr>
              <a:xfrm>
                <a:off x="9129108" y="4770258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08" y="4770258"/>
                <a:ext cx="1282050" cy="3801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/>
              <p:nvPr/>
            </p:nvSpPr>
            <p:spPr>
              <a:xfrm>
                <a:off x="7668958" y="5458451"/>
                <a:ext cx="1736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958" y="5458451"/>
                <a:ext cx="1736308" cy="276999"/>
              </a:xfrm>
              <a:prstGeom prst="rect">
                <a:avLst/>
              </a:prstGeom>
              <a:blipFill>
                <a:blip r:embed="rId12"/>
                <a:stretch>
                  <a:fillRect l="-1449" r="-289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43E56D3-8B1B-CB0B-93FE-427AC18B833E}"/>
              </a:ext>
            </a:extLst>
          </p:cNvPr>
          <p:cNvCxnSpPr>
            <a:cxnSpLocks/>
          </p:cNvCxnSpPr>
          <p:nvPr/>
        </p:nvCxnSpPr>
        <p:spPr>
          <a:xfrm>
            <a:off x="7112964" y="3424996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19A9E69-5AE8-AC8E-56D8-686D70DE96D0}"/>
                  </a:ext>
                </a:extLst>
              </p:cNvPr>
              <p:cNvSpPr txBox="1"/>
              <p:nvPr/>
            </p:nvSpPr>
            <p:spPr>
              <a:xfrm>
                <a:off x="6522810" y="3006975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19A9E69-5AE8-AC8E-56D8-686D70DE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10" y="3006975"/>
                <a:ext cx="1282050" cy="3801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167C44C-6663-1468-6B66-D7DB11A16785}"/>
                  </a:ext>
                </a:extLst>
              </p:cNvPr>
              <p:cNvSpPr txBox="1"/>
              <p:nvPr/>
            </p:nvSpPr>
            <p:spPr>
              <a:xfrm>
                <a:off x="5609195" y="4112723"/>
                <a:ext cx="1182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167C44C-6663-1468-6B66-D7DB11A16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195" y="4112723"/>
                <a:ext cx="1182118" cy="276999"/>
              </a:xfrm>
              <a:prstGeom prst="rect">
                <a:avLst/>
              </a:prstGeom>
              <a:blipFill>
                <a:blip r:embed="rId14"/>
                <a:stretch>
                  <a:fillRect l="-4255" t="-4545" r="-6383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542B0A9A-FC44-D8FC-A6B3-4334A34D310A}"/>
              </a:ext>
            </a:extLst>
          </p:cNvPr>
          <p:cNvSpPr/>
          <p:nvPr/>
        </p:nvSpPr>
        <p:spPr>
          <a:xfrm>
            <a:off x="1848332" y="212164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" name="椭圆 1023">
            <a:extLst>
              <a:ext uri="{FF2B5EF4-FFF2-40B4-BE49-F238E27FC236}">
                <a16:creationId xmlns:a16="http://schemas.microsoft.com/office/drawing/2014/main" id="{98A1D979-530D-C507-A0DA-C9DB471F7EF9}"/>
              </a:ext>
            </a:extLst>
          </p:cNvPr>
          <p:cNvSpPr/>
          <p:nvPr/>
        </p:nvSpPr>
        <p:spPr>
          <a:xfrm>
            <a:off x="3697309" y="212164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" name="椭圆 1024">
            <a:extLst>
              <a:ext uri="{FF2B5EF4-FFF2-40B4-BE49-F238E27FC236}">
                <a16:creationId xmlns:a16="http://schemas.microsoft.com/office/drawing/2014/main" id="{5BE2775D-E384-3B16-0A07-D6969FB72CA7}"/>
              </a:ext>
            </a:extLst>
          </p:cNvPr>
          <p:cNvSpPr/>
          <p:nvPr/>
        </p:nvSpPr>
        <p:spPr>
          <a:xfrm>
            <a:off x="2823692" y="329019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81CFD716-D956-44FE-E6C4-F22FEE1B2C68}"/>
              </a:ext>
            </a:extLst>
          </p:cNvPr>
          <p:cNvSpPr/>
          <p:nvPr/>
        </p:nvSpPr>
        <p:spPr>
          <a:xfrm>
            <a:off x="2823692" y="463513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90691905-7D74-DA36-B2A2-80AA2B059600}"/>
              </a:ext>
            </a:extLst>
          </p:cNvPr>
          <p:cNvSpPr/>
          <p:nvPr/>
        </p:nvSpPr>
        <p:spPr>
          <a:xfrm>
            <a:off x="1364208" y="3857125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29" name="直线箭头连接符 1028">
            <a:extLst>
              <a:ext uri="{FF2B5EF4-FFF2-40B4-BE49-F238E27FC236}">
                <a16:creationId xmlns:a16="http://schemas.microsoft.com/office/drawing/2014/main" id="{B4139394-3B6B-6000-5CA9-3C0182611D77}"/>
              </a:ext>
            </a:extLst>
          </p:cNvPr>
          <p:cNvCxnSpPr>
            <a:cxnSpLocks/>
            <a:stCxn id="63" idx="6"/>
            <a:endCxn id="1024" idx="2"/>
          </p:cNvCxnSpPr>
          <p:nvPr/>
        </p:nvCxnSpPr>
        <p:spPr>
          <a:xfrm>
            <a:off x="2415260" y="2405108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箭头连接符 1029">
            <a:extLst>
              <a:ext uri="{FF2B5EF4-FFF2-40B4-BE49-F238E27FC236}">
                <a16:creationId xmlns:a16="http://schemas.microsoft.com/office/drawing/2014/main" id="{58137C36-5F41-1384-6215-CCFD346C16BE}"/>
              </a:ext>
            </a:extLst>
          </p:cNvPr>
          <p:cNvCxnSpPr>
            <a:cxnSpLocks/>
            <a:stCxn id="63" idx="5"/>
            <a:endCxn id="1025" idx="1"/>
          </p:cNvCxnSpPr>
          <p:nvPr/>
        </p:nvCxnSpPr>
        <p:spPr>
          <a:xfrm>
            <a:off x="2332235" y="2605547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线箭头连接符 1030">
            <a:extLst>
              <a:ext uri="{FF2B5EF4-FFF2-40B4-BE49-F238E27FC236}">
                <a16:creationId xmlns:a16="http://schemas.microsoft.com/office/drawing/2014/main" id="{C4EEE5A9-F67C-834D-985B-F45D59554AD1}"/>
              </a:ext>
            </a:extLst>
          </p:cNvPr>
          <p:cNvCxnSpPr>
            <a:cxnSpLocks/>
            <a:stCxn id="1024" idx="4"/>
            <a:endCxn id="1025" idx="7"/>
          </p:cNvCxnSpPr>
          <p:nvPr/>
        </p:nvCxnSpPr>
        <p:spPr>
          <a:xfrm flipH="1">
            <a:off x="3307595" y="2688572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直线箭头连接符 1031">
            <a:extLst>
              <a:ext uri="{FF2B5EF4-FFF2-40B4-BE49-F238E27FC236}">
                <a16:creationId xmlns:a16="http://schemas.microsoft.com/office/drawing/2014/main" id="{C2DED9C7-A936-4C88-C95A-CFDEC43DCA57}"/>
              </a:ext>
            </a:extLst>
          </p:cNvPr>
          <p:cNvCxnSpPr>
            <a:cxnSpLocks/>
            <a:stCxn id="1028" idx="5"/>
            <a:endCxn id="1027" idx="2"/>
          </p:cNvCxnSpPr>
          <p:nvPr/>
        </p:nvCxnSpPr>
        <p:spPr>
          <a:xfrm>
            <a:off x="1848111" y="4341028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箭头连接符 1032">
            <a:extLst>
              <a:ext uri="{FF2B5EF4-FFF2-40B4-BE49-F238E27FC236}">
                <a16:creationId xmlns:a16="http://schemas.microsoft.com/office/drawing/2014/main" id="{347BC2A3-8A83-1A96-FE86-55631557E988}"/>
              </a:ext>
            </a:extLst>
          </p:cNvPr>
          <p:cNvCxnSpPr>
            <a:cxnSpLocks/>
            <a:stCxn id="1025" idx="4"/>
            <a:endCxn id="1027" idx="0"/>
          </p:cNvCxnSpPr>
          <p:nvPr/>
        </p:nvCxnSpPr>
        <p:spPr>
          <a:xfrm>
            <a:off x="3107156" y="3857125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/>
              <p:nvPr/>
            </p:nvSpPr>
            <p:spPr>
              <a:xfrm>
                <a:off x="4598301" y="5431472"/>
                <a:ext cx="251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301" y="5431472"/>
                <a:ext cx="2514663" cy="276999"/>
              </a:xfrm>
              <a:prstGeom prst="rect">
                <a:avLst/>
              </a:prstGeom>
              <a:blipFill>
                <a:blip r:embed="rId15"/>
                <a:stretch>
                  <a:fillRect l="-1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DCD6887-9DDD-00C2-B195-AC7197EA84D1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579CD9-1F43-9791-2912-B336AC627B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BBF69EF-4334-28F0-BFCC-CA972F009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866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Classification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/pdf/2102.11107.pdf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651CE6A5-CE6A-D116-A8A3-3356D9FB1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829" y="2761567"/>
            <a:ext cx="11046320" cy="1892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DE16B2-23FA-4817-6678-6A7ED13BE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0AAA3260-0B63-C9D7-68F6-6CCA2071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921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Yumi Iwasaki, Herbert A. Simon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 and model abstraction,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Volume 67, Issue 1,1994,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Pages 143-194,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0AA8EC-8D71-244A-081A-C66DAD9F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938" y="336571"/>
            <a:ext cx="4691070" cy="5513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3B878C-EAA9-46E2-7795-FD3F6E7C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92" y="1700907"/>
            <a:ext cx="3416300" cy="172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F421E2-6004-50C5-A16D-84D6EE48F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339" y="1560098"/>
            <a:ext cx="2895600" cy="2197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7E7772-F416-4995-C586-45A0F74A7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5" y="4463699"/>
            <a:ext cx="3255897" cy="1251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E7FA1A-B40C-650B-3310-32B608DBB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44" y="4463699"/>
            <a:ext cx="3080989" cy="1144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C146C5-8ABB-150A-DAF1-64DD28D0D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A9C99B36-52EB-B4A1-1F7F-0BAE2B68F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089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2C3BD159-1D93-789B-C659-C90AC21FE3E2}"/>
              </a:ext>
            </a:extLst>
          </p:cNvPr>
          <p:cNvSpPr/>
          <p:nvPr/>
        </p:nvSpPr>
        <p:spPr>
          <a:xfrm>
            <a:off x="4489939" y="445379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Yumi Iwasaki, Herbert A. Simon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 and model abstraction,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Volume 67, Issue 1,1994,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Pages 143-194,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/>
              <p:nvPr/>
            </p:nvSpPr>
            <p:spPr>
              <a:xfrm>
                <a:off x="1168506" y="2748574"/>
                <a:ext cx="1553887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𝑑𝑋</m:t>
                                    </m:r>
                                  </m:num>
                                  <m:den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𝑌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06" y="2748574"/>
                <a:ext cx="1553887" cy="1525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E66B8B2-52F4-4577-0866-455AF7CF1BAE}"/>
              </a:ext>
            </a:extLst>
          </p:cNvPr>
          <p:cNvCxnSpPr>
            <a:cxnSpLocks/>
          </p:cNvCxnSpPr>
          <p:nvPr/>
        </p:nvCxnSpPr>
        <p:spPr>
          <a:xfrm flipV="1">
            <a:off x="3130062" y="2183250"/>
            <a:ext cx="996461" cy="75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FB7D3C1-C04D-0342-72F8-75B17247C796}"/>
                  </a:ext>
                </a:extLst>
              </p:cNvPr>
              <p:cNvSpPr txBox="1"/>
              <p:nvPr/>
            </p:nvSpPr>
            <p:spPr>
              <a:xfrm>
                <a:off x="4773400" y="474994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FB7D3C1-C04D-0342-72F8-75B17247C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00" y="4749943"/>
                <a:ext cx="207621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CE6DFC5-0DB8-0760-C00E-42DA209E2481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>
            <a:off x="5310554" y="4863106"/>
            <a:ext cx="6870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0438F31-E11F-95DE-F464-8E01FBE176F4}"/>
              </a:ext>
            </a:extLst>
          </p:cNvPr>
          <p:cNvSpPr/>
          <p:nvPr/>
        </p:nvSpPr>
        <p:spPr>
          <a:xfrm>
            <a:off x="5997640" y="445379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430ED90-5362-DC58-E7C9-C9EB3C62D484}"/>
                  </a:ext>
                </a:extLst>
              </p:cNvPr>
              <p:cNvSpPr txBox="1"/>
              <p:nvPr/>
            </p:nvSpPr>
            <p:spPr>
              <a:xfrm>
                <a:off x="6327173" y="473629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430ED90-5362-DC58-E7C9-C9EB3C62D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73" y="4736298"/>
                <a:ext cx="198003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9677F77E-111C-E2BA-9C9E-8C7BC2A6B253}"/>
              </a:ext>
            </a:extLst>
          </p:cNvPr>
          <p:cNvSpPr/>
          <p:nvPr/>
        </p:nvSpPr>
        <p:spPr>
          <a:xfrm>
            <a:off x="4489939" y="1623744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02956A-166C-0AA2-093D-6560D8D6386F}"/>
                  </a:ext>
                </a:extLst>
              </p:cNvPr>
              <p:cNvSpPr txBox="1"/>
              <p:nvPr/>
            </p:nvSpPr>
            <p:spPr>
              <a:xfrm>
                <a:off x="4773400" y="1919896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02956A-166C-0AA2-093D-6560D8D6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00" y="1919896"/>
                <a:ext cx="198003" cy="276999"/>
              </a:xfrm>
              <a:prstGeom prst="rect">
                <a:avLst/>
              </a:prstGeom>
              <a:blipFill>
                <a:blip r:embed="rId6"/>
                <a:stretch>
                  <a:fillRect l="-23529" r="-235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7DE9F35-E600-585D-0CA4-DCF2484809F9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>
            <a:off x="5310554" y="2033059"/>
            <a:ext cx="6870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231B2B57-229F-AC0A-446A-78C752F118CE}"/>
              </a:ext>
            </a:extLst>
          </p:cNvPr>
          <p:cNvSpPr/>
          <p:nvPr/>
        </p:nvSpPr>
        <p:spPr>
          <a:xfrm>
            <a:off x="5997640" y="1623744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5276AA-8AF6-DEA7-3893-FE8436C08E16}"/>
                  </a:ext>
                </a:extLst>
              </p:cNvPr>
              <p:cNvSpPr txBox="1"/>
              <p:nvPr/>
            </p:nvSpPr>
            <p:spPr>
              <a:xfrm>
                <a:off x="6327173" y="1906251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5276AA-8AF6-DEA7-3893-FE8436C0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73" y="1906251"/>
                <a:ext cx="207621" cy="276999"/>
              </a:xfrm>
              <a:prstGeom prst="rect">
                <a:avLst/>
              </a:prstGeom>
              <a:blipFill>
                <a:blip r:embed="rId7"/>
                <a:stretch>
                  <a:fillRect l="-29412" r="-1764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1" y="3883317"/>
            <a:ext cx="996462" cy="95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BD81B4C-3CA4-5BD8-B502-F2191DDBD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D4BD7A57-6848-DA3C-9939-F224EFE1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1981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/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𝑑𝑋</m:t>
                                    </m:r>
                                  </m:num>
                                  <m:den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𝑌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95C22CC-3FD1-2CB6-C1C3-A15BAF79591C}"/>
              </a:ext>
            </a:extLst>
          </p:cNvPr>
          <p:cNvSpPr/>
          <p:nvPr/>
        </p:nvSpPr>
        <p:spPr>
          <a:xfrm>
            <a:off x="4999097" y="1535612"/>
            <a:ext cx="820615" cy="818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/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blipFill>
                <a:blip r:embed="rId6"/>
                <a:stretch>
                  <a:fillRect l="-17391" r="-4348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411A9478-2C81-0565-5FA3-1943B6B2A25D}"/>
              </a:ext>
            </a:extLst>
          </p:cNvPr>
          <p:cNvSpPr/>
          <p:nvPr/>
        </p:nvSpPr>
        <p:spPr>
          <a:xfrm>
            <a:off x="6558266" y="1541750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/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blipFill>
                <a:blip r:embed="rId7"/>
                <a:stretch>
                  <a:fillRect l="-20000" r="-5000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373D9EDC-904A-97BF-FCDD-E6F9377F5E28}"/>
              </a:ext>
            </a:extLst>
          </p:cNvPr>
          <p:cNvSpPr/>
          <p:nvPr/>
        </p:nvSpPr>
        <p:spPr>
          <a:xfrm>
            <a:off x="5006244" y="2931663"/>
            <a:ext cx="820615" cy="818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/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blipFill>
                <a:blip r:embed="rId8"/>
                <a:stretch>
                  <a:fillRect l="-9756" r="-2439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7B97DAE-DC53-B095-090B-F2985E0B920A}"/>
              </a:ext>
            </a:extLst>
          </p:cNvPr>
          <p:cNvSpPr/>
          <p:nvPr/>
        </p:nvSpPr>
        <p:spPr>
          <a:xfrm>
            <a:off x="6565413" y="293780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/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blipFill>
                <a:blip r:embed="rId9"/>
                <a:stretch>
                  <a:fillRect l="-10811" r="-540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53828C8-4DF7-C062-6A1F-F7F9A79D9886}"/>
              </a:ext>
            </a:extLst>
          </p:cNvPr>
          <p:cNvCxnSpPr>
            <a:cxnSpLocks/>
            <a:stCxn id="2" idx="5"/>
            <a:endCxn id="16" idx="1"/>
          </p:cNvCxnSpPr>
          <p:nvPr/>
        </p:nvCxnSpPr>
        <p:spPr>
          <a:xfrm>
            <a:off x="5699536" y="2234356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25A5012-C58B-6B13-5C9F-19C500221431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5706683" y="2240494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78556FEB-0C31-E61F-8824-392AAF6FDD8B}"/>
              </a:ext>
            </a:extLst>
          </p:cNvPr>
          <p:cNvSpPr/>
          <p:nvPr/>
        </p:nvSpPr>
        <p:spPr>
          <a:xfrm>
            <a:off x="5044394" y="4329677"/>
            <a:ext cx="820615" cy="818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/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blipFill>
                <a:blip r:embed="rId10"/>
                <a:stretch>
                  <a:fillRect l="-10000" r="-2500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CBDF0926-61C4-BB1E-1385-144C85B29885}"/>
              </a:ext>
            </a:extLst>
          </p:cNvPr>
          <p:cNvSpPr/>
          <p:nvPr/>
        </p:nvSpPr>
        <p:spPr>
          <a:xfrm>
            <a:off x="6603563" y="4335815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/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blipFill>
                <a:blip r:embed="rId11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2A45269-B98B-8C97-5CC4-8369CEEDB60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737686" y="3632370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9B73910-A714-F447-B684-7840ABD56F92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5744833" y="3638508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B9E2909-F16C-335C-F7A2-8F6B839D5CEA}"/>
              </a:ext>
            </a:extLst>
          </p:cNvPr>
          <p:cNvSpPr txBox="1"/>
          <p:nvPr/>
        </p:nvSpPr>
        <p:spPr>
          <a:xfrm>
            <a:off x="6807964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D695007-D23F-F789-2823-B92F67043824}"/>
              </a:ext>
            </a:extLst>
          </p:cNvPr>
          <p:cNvSpPr txBox="1"/>
          <p:nvPr/>
        </p:nvSpPr>
        <p:spPr>
          <a:xfrm>
            <a:off x="5239540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2A300C-94B7-DD73-AF47-44EB010667A1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Yumi Iwasaki, Herbert A. Simon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 and model abstraction,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Volume 67, Issue 1,1994,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Pages 143-194,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85B23-D8BF-A8B4-6964-D6474E238A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EB934A7F-83AF-16A4-40AB-25609911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4203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E7B97DAE-DC53-B095-090B-F2985E0B920A}"/>
              </a:ext>
            </a:extLst>
          </p:cNvPr>
          <p:cNvSpPr/>
          <p:nvPr/>
        </p:nvSpPr>
        <p:spPr>
          <a:xfrm>
            <a:off x="6565413" y="293780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/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𝑑𝑋</m:t>
                                    </m:r>
                                  </m:num>
                                  <m:den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𝑌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95C22CC-3FD1-2CB6-C1C3-A15BAF79591C}"/>
              </a:ext>
            </a:extLst>
          </p:cNvPr>
          <p:cNvSpPr/>
          <p:nvPr/>
        </p:nvSpPr>
        <p:spPr>
          <a:xfrm>
            <a:off x="4999097" y="1535612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/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blipFill>
                <a:blip r:embed="rId6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411A9478-2C81-0565-5FA3-1943B6B2A25D}"/>
              </a:ext>
            </a:extLst>
          </p:cNvPr>
          <p:cNvSpPr/>
          <p:nvPr/>
        </p:nvSpPr>
        <p:spPr>
          <a:xfrm>
            <a:off x="6558266" y="1541750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/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blipFill>
                <a:blip r:embed="rId7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373D9EDC-904A-97BF-FCDD-E6F9377F5E28}"/>
              </a:ext>
            </a:extLst>
          </p:cNvPr>
          <p:cNvSpPr/>
          <p:nvPr/>
        </p:nvSpPr>
        <p:spPr>
          <a:xfrm>
            <a:off x="5006244" y="2931663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/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blipFill>
                <a:blip r:embed="rId8"/>
                <a:stretch>
                  <a:fillRect l="-9756" r="-243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/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blipFill>
                <a:blip r:embed="rId9"/>
                <a:stretch>
                  <a:fillRect l="-10811" r="-540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53828C8-4DF7-C062-6A1F-F7F9A79D9886}"/>
              </a:ext>
            </a:extLst>
          </p:cNvPr>
          <p:cNvCxnSpPr>
            <a:cxnSpLocks/>
            <a:stCxn id="2" idx="5"/>
            <a:endCxn id="16" idx="1"/>
          </p:cNvCxnSpPr>
          <p:nvPr/>
        </p:nvCxnSpPr>
        <p:spPr>
          <a:xfrm>
            <a:off x="5699536" y="2234356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25A5012-C58B-6B13-5C9F-19C500221431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5706683" y="2240494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78556FEB-0C31-E61F-8824-392AAF6FDD8B}"/>
              </a:ext>
            </a:extLst>
          </p:cNvPr>
          <p:cNvSpPr/>
          <p:nvPr/>
        </p:nvSpPr>
        <p:spPr>
          <a:xfrm>
            <a:off x="5044394" y="4329677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/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blipFill>
                <a:blip r:embed="rId10"/>
                <a:stretch>
                  <a:fillRect l="-10000" r="-250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CBDF0926-61C4-BB1E-1385-144C85B29885}"/>
              </a:ext>
            </a:extLst>
          </p:cNvPr>
          <p:cNvSpPr/>
          <p:nvPr/>
        </p:nvSpPr>
        <p:spPr>
          <a:xfrm>
            <a:off x="6603563" y="4335815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/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blipFill>
                <a:blip r:embed="rId11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2A45269-B98B-8C97-5CC4-8369CEEDB60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737686" y="3632370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9B73910-A714-F447-B684-7840ABD56F92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5744833" y="3638508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B9E2909-F16C-335C-F7A2-8F6B839D5CEA}"/>
              </a:ext>
            </a:extLst>
          </p:cNvPr>
          <p:cNvSpPr txBox="1"/>
          <p:nvPr/>
        </p:nvSpPr>
        <p:spPr>
          <a:xfrm>
            <a:off x="6807964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D695007-D23F-F789-2823-B92F67043824}"/>
              </a:ext>
            </a:extLst>
          </p:cNvPr>
          <p:cNvSpPr txBox="1"/>
          <p:nvPr/>
        </p:nvSpPr>
        <p:spPr>
          <a:xfrm>
            <a:off x="5239540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……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FF56D31-FC20-EAAA-16AA-E1808FF64F21}"/>
              </a:ext>
            </a:extLst>
          </p:cNvPr>
          <p:cNvSpPr/>
          <p:nvPr/>
        </p:nvSpPr>
        <p:spPr>
          <a:xfrm>
            <a:off x="8206608" y="2931663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58FAAB5-3078-11B2-5548-CD20461C4545}"/>
                  </a:ext>
                </a:extLst>
              </p:cNvPr>
              <p:cNvSpPr txBox="1"/>
              <p:nvPr/>
            </p:nvSpPr>
            <p:spPr>
              <a:xfrm>
                <a:off x="8513104" y="3202478"/>
                <a:ext cx="20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58FAAB5-3078-11B2-5548-CD20461C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104" y="3202478"/>
                <a:ext cx="201016" cy="276999"/>
              </a:xfrm>
              <a:prstGeom prst="rect">
                <a:avLst/>
              </a:prstGeom>
              <a:blipFill>
                <a:blip r:embed="rId12"/>
                <a:stretch>
                  <a:fillRect l="-25000" r="-312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2D8E063-CD30-24B7-B19A-5B336A6E3377}"/>
              </a:ext>
            </a:extLst>
          </p:cNvPr>
          <p:cNvCxnSpPr>
            <a:stCxn id="18" idx="1"/>
            <a:endCxn id="2" idx="5"/>
          </p:cNvCxnSpPr>
          <p:nvPr/>
        </p:nvCxnSpPr>
        <p:spPr>
          <a:xfrm flipH="1" flipV="1">
            <a:off x="5699536" y="2234356"/>
            <a:ext cx="2627248" cy="817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5552A06-78EA-7650-32C9-740247279059}"/>
              </a:ext>
            </a:extLst>
          </p:cNvPr>
          <p:cNvCxnSpPr>
            <a:cxnSpLocks/>
            <a:stCxn id="18" idx="0"/>
            <a:endCxn id="12" idx="5"/>
          </p:cNvCxnSpPr>
          <p:nvPr/>
        </p:nvCxnSpPr>
        <p:spPr>
          <a:xfrm flipH="1" flipV="1">
            <a:off x="7258705" y="2240494"/>
            <a:ext cx="1358211" cy="691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F93E0F4-07CB-D8B4-1117-1263A054E2D6}"/>
              </a:ext>
            </a:extLst>
          </p:cNvPr>
          <p:cNvCxnSpPr>
            <a:cxnSpLocks/>
            <a:stCxn id="18" idx="2"/>
            <a:endCxn id="16" idx="6"/>
          </p:cNvCxnSpPr>
          <p:nvPr/>
        </p:nvCxnSpPr>
        <p:spPr>
          <a:xfrm flipH="1">
            <a:off x="7386028" y="3340978"/>
            <a:ext cx="820580" cy="6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DF7A4F4-DCF0-F5C3-0F42-49AAF4BC4DB6}"/>
              </a:ext>
            </a:extLst>
          </p:cNvPr>
          <p:cNvCxnSpPr>
            <a:cxnSpLocks/>
            <a:stCxn id="18" idx="2"/>
            <a:endCxn id="16" idx="6"/>
          </p:cNvCxnSpPr>
          <p:nvPr/>
        </p:nvCxnSpPr>
        <p:spPr>
          <a:xfrm flipH="1">
            <a:off x="7386028" y="3340978"/>
            <a:ext cx="820580" cy="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5403597-EC93-B94D-AE6C-F25584F805CA}"/>
              </a:ext>
            </a:extLst>
          </p:cNvPr>
          <p:cNvCxnSpPr>
            <a:cxnSpLocks/>
            <a:stCxn id="18" idx="3"/>
            <a:endCxn id="30" idx="7"/>
          </p:cNvCxnSpPr>
          <p:nvPr/>
        </p:nvCxnSpPr>
        <p:spPr>
          <a:xfrm flipH="1">
            <a:off x="5744833" y="3630407"/>
            <a:ext cx="2581951" cy="81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698CA247-B824-E74E-6FAE-76AF8F720D31}"/>
              </a:ext>
            </a:extLst>
          </p:cNvPr>
          <p:cNvCxnSpPr>
            <a:cxnSpLocks/>
            <a:stCxn id="18" idx="4"/>
            <a:endCxn id="40" idx="7"/>
          </p:cNvCxnSpPr>
          <p:nvPr/>
        </p:nvCxnSpPr>
        <p:spPr>
          <a:xfrm flipH="1">
            <a:off x="7304002" y="3750293"/>
            <a:ext cx="1312914" cy="705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687D773-6D11-F286-6BE5-8213B4EC7FDC}"/>
              </a:ext>
            </a:extLst>
          </p:cNvPr>
          <p:cNvCxnSpPr>
            <a:cxnSpLocks/>
            <a:stCxn id="18" idx="2"/>
            <a:endCxn id="14" idx="6"/>
          </p:cNvCxnSpPr>
          <p:nvPr/>
        </p:nvCxnSpPr>
        <p:spPr>
          <a:xfrm flipH="1">
            <a:off x="5826859" y="3340978"/>
            <a:ext cx="2379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C042C0B-CACD-7E2A-A780-9B7E9C5BDB18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Yumi Iwasaki, Herbert A. Simon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 and model abstraction,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Volume 67, Issue 1,1994,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Pages 143-194,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F0F7D3-6A38-2E5D-516E-EAF84976A4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481486CB-9C30-AF34-1A34-B8A82F27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56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观察：回答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</a:rPr>
              <a:t>assosiation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如果观测到</a:t>
            </a:r>
            <a:r>
              <a:rPr lang="en-US" altLang="zh-CN" dirty="0"/>
              <a:t>X</a:t>
            </a:r>
            <a:r>
              <a:rPr lang="zh-CN" altLang="en-US" dirty="0"/>
              <a:t>发生，</a:t>
            </a:r>
            <a:r>
              <a:rPr lang="en-US" altLang="zh-CN" dirty="0"/>
              <a:t>Y</a:t>
            </a:r>
            <a:r>
              <a:rPr lang="zh-CN" altLang="en-US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</a:t>
            </a:r>
            <a:endParaRPr lang="zh-CN" altLang="en-US" sz="1300" dirty="0"/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干预：回答</a:t>
            </a:r>
            <a:r>
              <a:rPr lang="zh-CN" altLang="en-US" b="1" dirty="0">
                <a:solidFill>
                  <a:srgbClr val="FF0000"/>
                </a:solidFill>
              </a:rPr>
              <a:t>干预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如果让</a:t>
            </a:r>
            <a:r>
              <a:rPr lang="en-US" altLang="zh-CN" dirty="0"/>
              <a:t>X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输入：数据，因果图（</a:t>
            </a:r>
            <a:r>
              <a:rPr lang="en-US" altLang="zh-CN" dirty="0"/>
              <a:t>DAG</a:t>
            </a:r>
            <a:r>
              <a:rPr lang="zh-CN" altLang="en-US" dirty="0"/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想象：回答</a:t>
            </a:r>
            <a:r>
              <a:rPr lang="zh-CN" altLang="en-US" b="1" dirty="0">
                <a:solidFill>
                  <a:srgbClr val="FF0000"/>
                </a:solidFill>
              </a:rPr>
              <a:t>反事实（</a:t>
            </a:r>
            <a:r>
              <a:rPr lang="en-US" altLang="zh-CN" b="1" dirty="0">
                <a:solidFill>
                  <a:srgbClr val="FF0000"/>
                </a:solidFill>
              </a:rPr>
              <a:t>counterfactuals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事实：</a:t>
            </a:r>
            <a:r>
              <a:rPr lang="en-US" altLang="zh-CN" dirty="0"/>
              <a:t>X</a:t>
            </a:r>
            <a:r>
              <a:rPr lang="zh-CN" altLang="en-US" dirty="0"/>
              <a:t>导致了</a:t>
            </a:r>
            <a:r>
              <a:rPr lang="en-US" altLang="zh-CN" dirty="0"/>
              <a:t>Y</a:t>
            </a:r>
            <a:r>
              <a:rPr lang="zh-CN" altLang="en-US" dirty="0"/>
              <a:t>。反事实：</a:t>
            </a:r>
            <a:r>
              <a:rPr lang="zh-CN" altLang="en-US" dirty="0">
                <a:sym typeface="+mn-ea"/>
              </a:rPr>
              <a:t>假设</a:t>
            </a:r>
            <a:r>
              <a:rPr lang="en-US" altLang="zh-CN" dirty="0"/>
              <a:t>X</a:t>
            </a:r>
            <a:r>
              <a:rPr lang="zh-CN" altLang="en-US" dirty="0"/>
              <a:t>没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，而是</a:t>
            </a:r>
            <a:r>
              <a:rPr lang="en-US" altLang="zh-CN" dirty="0"/>
              <a:t>X’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</a:t>
            </a:r>
            <a:r>
              <a:rPr lang="en-US" altLang="zh-CN" dirty="0"/>
              <a:t>Y’</a:t>
            </a:r>
            <a:r>
              <a:rPr lang="zh-CN" altLang="en-US" dirty="0"/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输入：数据，因果图，</a:t>
            </a:r>
            <a:r>
              <a:rPr lang="en-US" altLang="zh-CN" dirty="0"/>
              <a:t>SCM</a:t>
            </a:r>
            <a:r>
              <a:rPr lang="zh-CN" altLang="en-US" dirty="0"/>
              <a:t>（隐含因果图）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5D8CC4-89AD-55E2-C69F-3759F9DD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8511AB04-B2D6-3D75-EC59-B5672732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170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58C0DB3-2568-DEB5-9A6D-BE17B992B40B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Mechanism: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Global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Local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One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Mechanism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correspond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to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many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Parameters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confounders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Reconstructing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mechanism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difficult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than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causations</a:t>
            </a:r>
            <a:endParaRPr kumimoji="1" lang="zh-CN" alt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A869EA-C23C-C2D6-E493-103B5CB7A798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Yumi Iwasaki, Herbert A. Simon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Causality and model abstraction,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Artificial Intelligence,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Volume 67, Issue 1,1994,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Pages 143-194,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3BB37-2A6A-2EAD-E052-3476123C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2633611-9A82-46AE-4D31-E8546F68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96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https://arxiv.org/pdf/2206.15475.pdf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92A333-DE3C-AE51-352C-08767592F39A}"/>
              </a:ext>
            </a:extLst>
          </p:cNvPr>
          <p:cNvSpPr txBox="1"/>
          <p:nvPr/>
        </p:nvSpPr>
        <p:spPr>
          <a:xfrm>
            <a:off x="574304" y="2601215"/>
            <a:ext cx="58566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 Machine Learning (</a:t>
            </a:r>
            <a:r>
              <a:rPr kumimoji="0" lang="en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CausalML</a:t>
            </a: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 an umbrella term for machine learning methods that formalize the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data-generation process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as a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structural causal model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(SCM) [</a:t>
            </a:r>
            <a:r>
              <a:rPr kumimoji="0" lang="en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Kaddour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.al]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692C0BB-C797-2B62-FDC6-3658E7C7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3" y="1082800"/>
            <a:ext cx="5193791" cy="5004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A9A94C-9BC8-3EF4-96E9-06BB1F9AB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3E0D0123-7E7F-DEB4-B2DE-EDF8E66DF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6146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CACB185-14FF-CF7F-56BE-12527538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16" y="1255401"/>
            <a:ext cx="6422271" cy="34611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C049C2C-6500-0D30-A6DD-646FE1E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978" y="617910"/>
            <a:ext cx="5129237" cy="5029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4513A1-F47D-E459-9D3A-B0943D003C40}"/>
              </a:ext>
            </a:extLst>
          </p:cNvPr>
          <p:cNvSpPr txBox="1"/>
          <p:nvPr/>
        </p:nvSpPr>
        <p:spPr>
          <a:xfrm>
            <a:off x="460496" y="4889106"/>
            <a:ext cx="64222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Difference between statistical (left) and causal models (right) on a given set of three variables. While a statistical model specifies a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single probability distribution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a causal model represents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 set of distributions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one for each possible intervention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F69DBA-AF94-3416-ABCF-B5D51FE05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96" y="1538196"/>
            <a:ext cx="2552806" cy="4970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67E684-8081-8E52-E607-7AFDD1AEF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BCB6780-AF50-B1C9-1A45-A0215AF01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908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Principle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Independent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Mechanism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814040" y="6176860"/>
            <a:ext cx="8471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3"/>
              </a:rPr>
              <a:t>https://arxiv.org/pdf/2102.11107.pdf</a:t>
            </a: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8E93DF-551C-A049-B5C8-DB3B9D5BE8C7}"/>
              </a:ext>
            </a:extLst>
          </p:cNvPr>
          <p:cNvSpPr txBox="1"/>
          <p:nvPr/>
        </p:nvSpPr>
        <p:spPr>
          <a:xfrm>
            <a:off x="635618" y="1490008"/>
            <a:ext cx="10982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Independent Causal Mechanisms (ICM) Principle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The causal generative process of a system’s variables is composed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of autonomous modules that do not inform or influence each other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74BE95-DF44-E643-6A5D-BDAD6219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3294095"/>
            <a:ext cx="9503013" cy="19389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8B7E4C-4C6C-2606-C770-6BC921B74809}"/>
              </a:ext>
            </a:extLst>
          </p:cNvPr>
          <p:cNvSpPr txBox="1"/>
          <p:nvPr/>
        </p:nvSpPr>
        <p:spPr>
          <a:xfrm>
            <a:off x="5271337" y="6446556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0C695B-C431-A7BE-0937-B8114F0E90D1}"/>
              </a:ext>
            </a:extLst>
          </p:cNvPr>
          <p:cNvSpPr txBox="1"/>
          <p:nvPr/>
        </p:nvSpPr>
        <p:spPr>
          <a:xfrm>
            <a:off x="814039" y="6467419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5"/>
              </a:rPr>
              <a:t>https://pattern.swarma.org/study_group_issue/289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58777-30C7-ABE4-B304-9E29CFEBC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9E781185-EA29-A250-0762-E3D5E69F5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54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 - Gedankenexperiment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3504D98-C974-402A-EB08-7C39A04E1B45}"/>
              </a:ext>
            </a:extLst>
          </p:cNvPr>
          <p:cNvSpPr txBox="1"/>
          <p:nvPr/>
        </p:nvSpPr>
        <p:spPr>
          <a:xfrm>
            <a:off x="574304" y="6236865"/>
            <a:ext cx="64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Peters et al. Elements of Causal Inference. 2017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57E00F-71E7-DC93-7351-47F359F0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45" y="1217159"/>
            <a:ext cx="5067300" cy="4394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0029AE-CEE7-86C1-FA5B-68CAF7B633ED}"/>
              </a:ext>
            </a:extLst>
          </p:cNvPr>
          <p:cNvSpPr txBox="1"/>
          <p:nvPr/>
        </p:nvSpPr>
        <p:spPr>
          <a:xfrm>
            <a:off x="708445" y="2163726"/>
            <a:ext cx="640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• incoming beam: “cause”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• scattering at object: “mechanism”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• outgoing beam: “effect”, contains information about the object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F5CA3B-2C4E-A331-6EA4-1FD12E02AA2E}"/>
              </a:ext>
            </a:extLst>
          </p:cNvPr>
          <p:cNvSpPr txBox="1"/>
          <p:nvPr/>
        </p:nvSpPr>
        <p:spPr>
          <a:xfrm>
            <a:off x="5031602" y="6490924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ABA5D1-E2C7-A4F1-C7A9-E13AD50EC5EB}"/>
              </a:ext>
            </a:extLst>
          </p:cNvPr>
          <p:cNvSpPr txBox="1"/>
          <p:nvPr/>
        </p:nvSpPr>
        <p:spPr>
          <a:xfrm>
            <a:off x="574304" y="6511787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https://pattern.swarma.org/study_group_issue/289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C1F271-A770-81DD-156F-5DA4B7A3C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B216577C-601E-A7A7-F95A-B2D3542F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2269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BFA5450-AC51-8555-68C5-4C5E6AE3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4" y="1534920"/>
            <a:ext cx="6534762" cy="3909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46001D-2D76-764A-5B14-2FA065F3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916" y="2655119"/>
            <a:ext cx="3683000" cy="825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3504D98-C974-402A-EB08-7C39A04E1B45}"/>
              </a:ext>
            </a:extLst>
          </p:cNvPr>
          <p:cNvSpPr txBox="1"/>
          <p:nvPr/>
        </p:nvSpPr>
        <p:spPr>
          <a:xfrm>
            <a:off x="574304" y="6236865"/>
            <a:ext cx="64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Peters et al. Elements of Causal Inference. 2017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C7DE9D-7E14-4F47-668C-F3B1FC877D35}"/>
              </a:ext>
            </a:extLst>
          </p:cNvPr>
          <p:cNvSpPr txBox="1"/>
          <p:nvPr/>
        </p:nvSpPr>
        <p:spPr>
          <a:xfrm>
            <a:off x="5047802" y="6449361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2D323E-B2DD-3893-B8BF-49EB52A19953}"/>
              </a:ext>
            </a:extLst>
          </p:cNvPr>
          <p:cNvSpPr txBox="1"/>
          <p:nvPr/>
        </p:nvSpPr>
        <p:spPr>
          <a:xfrm>
            <a:off x="590504" y="6470224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5"/>
              </a:rPr>
              <a:t>https://pattern.swarma.org/study_group_issue/289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4CC72-A995-E41E-217C-A5751CFA1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27EF5FD2-EA68-202C-DC91-2F95B539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552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Principle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II: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Sparse Mechanism Shift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AAB9EC2-15C4-539D-0729-B7F551AD53FF}"/>
              </a:ext>
            </a:extLst>
          </p:cNvPr>
          <p:cNvSpPr txBox="1"/>
          <p:nvPr/>
        </p:nvSpPr>
        <p:spPr>
          <a:xfrm>
            <a:off x="724828" y="1792159"/>
            <a:ext cx="10497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Sparse Mechanism Shift (SMS):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Small distribution changes tend to manifest themselves in a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sparse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or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local way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 the causal/disentangled factorization (4), i.e., they should usually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not affect all factors 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simultaneously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05BFF4-0B94-1F57-E438-68AABDC7AC8A}"/>
              </a:ext>
            </a:extLst>
          </p:cNvPr>
          <p:cNvSpPr txBox="1"/>
          <p:nvPr/>
        </p:nvSpPr>
        <p:spPr>
          <a:xfrm>
            <a:off x="5031602" y="6477070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Chaochao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Lu, Nov 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Swarma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Club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6DC133-2414-A1A4-698A-A1AE8484B4ED}"/>
              </a:ext>
            </a:extLst>
          </p:cNvPr>
          <p:cNvSpPr txBox="1"/>
          <p:nvPr/>
        </p:nvSpPr>
        <p:spPr>
          <a:xfrm>
            <a:off x="574304" y="6497933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https://pattern.swarma.org/study_group_issue/289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EDE39E-2CF9-A382-BB87-3598917603F7}"/>
              </a:ext>
            </a:extLst>
          </p:cNvPr>
          <p:cNvSpPr txBox="1"/>
          <p:nvPr/>
        </p:nvSpPr>
        <p:spPr>
          <a:xfrm>
            <a:off x="814038" y="3701847"/>
            <a:ext cx="9853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We view any real-world distribution 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as a product of causal mechanisms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Therefore, a change in such a distribution will always be due to changes in 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at least one of those mechanisms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9822EB-2E5A-33AB-ED40-EEA9D1C7E9F0}"/>
              </a:ext>
            </a:extLst>
          </p:cNvPr>
          <p:cNvSpPr txBox="1"/>
          <p:nvPr/>
        </p:nvSpPr>
        <p:spPr>
          <a:xfrm>
            <a:off x="814037" y="4609246"/>
            <a:ext cx="10408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 contrast, if we consider a 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non-causal </a:t>
            </a:r>
            <a:r>
              <a:rPr kumimoji="0" lang="en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factori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</a:t>
            </a:r>
            <a:r>
              <a:rPr kumimoji="0" lang="en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ation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e.g., the one below, then many, if not all, terms will be affected 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simultaneously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4C3163-85EF-305D-18F0-202AE62A0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408" y="5306780"/>
            <a:ext cx="4851400" cy="5715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E111F1F-E81B-18EB-37A5-BE9E370DE7C5}"/>
              </a:ext>
            </a:extLst>
          </p:cNvPr>
          <p:cNvSpPr txBox="1"/>
          <p:nvPr/>
        </p:nvSpPr>
        <p:spPr>
          <a:xfrm>
            <a:off x="574304" y="615558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5"/>
              </a:rPr>
              <a:t>https://arxiv.org/pdf/2102.11107.pdf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1E0263-B026-F82D-EBC8-0A6022002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5" name="Picture 5" descr="Z:\e\建院\logo\uplogo copy.png">
            <a:extLst>
              <a:ext uri="{FF2B5EF4-FFF2-40B4-BE49-F238E27FC236}">
                <a16:creationId xmlns:a16="http://schemas.microsoft.com/office/drawing/2014/main" id="{F7BBA0AD-5E3D-2473-9FDB-C4B8BFE0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0450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Complex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Dynamical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Systems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30DAFE8F-E0D3-D7A0-D714-CE1302FEDD94}"/>
              </a:ext>
            </a:extLst>
          </p:cNvPr>
          <p:cNvSpPr/>
          <p:nvPr/>
        </p:nvSpPr>
        <p:spPr>
          <a:xfrm>
            <a:off x="1974332" y="4434069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2DADF7D-8904-8A1D-8B4D-FF86DBCE8498}"/>
              </a:ext>
            </a:extLst>
          </p:cNvPr>
          <p:cNvSpPr/>
          <p:nvPr/>
        </p:nvSpPr>
        <p:spPr>
          <a:xfrm>
            <a:off x="2492492" y="4009693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73557B8-2C4B-1C4F-9BD4-9F13CF093F32}"/>
              </a:ext>
            </a:extLst>
          </p:cNvPr>
          <p:cNvSpPr/>
          <p:nvPr/>
        </p:nvSpPr>
        <p:spPr>
          <a:xfrm>
            <a:off x="2605033" y="4680590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3A1AA3B-D9C9-6F09-B688-702225161110}"/>
              </a:ext>
            </a:extLst>
          </p:cNvPr>
          <p:cNvSpPr/>
          <p:nvPr/>
        </p:nvSpPr>
        <p:spPr>
          <a:xfrm>
            <a:off x="3618934" y="4413304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CEF3C46-BAD0-DB88-4FE1-526A4940E334}"/>
              </a:ext>
            </a:extLst>
          </p:cNvPr>
          <p:cNvSpPr/>
          <p:nvPr/>
        </p:nvSpPr>
        <p:spPr>
          <a:xfrm>
            <a:off x="1152031" y="4441439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5798037-6173-1219-3D76-08F2DF6E1CD7}"/>
              </a:ext>
            </a:extLst>
          </p:cNvPr>
          <p:cNvCxnSpPr>
            <a:stCxn id="15" idx="6"/>
            <a:endCxn id="2" idx="2"/>
          </p:cNvCxnSpPr>
          <p:nvPr/>
        </p:nvCxnSpPr>
        <p:spPr>
          <a:xfrm flipV="1">
            <a:off x="1377114" y="4553645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1B26861-6C86-03B9-D1C0-013B1E2E610C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2166452" y="4213821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9E20DF2-BDEC-DAFF-D501-359CA0A6DD2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199415" y="4553645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D65E08A-0C7E-158A-4E84-20B2A364AA87}"/>
              </a:ext>
            </a:extLst>
          </p:cNvPr>
          <p:cNvCxnSpPr>
            <a:cxnSpLocks/>
            <a:stCxn id="4" idx="5"/>
            <a:endCxn id="14" idx="2"/>
          </p:cNvCxnSpPr>
          <p:nvPr/>
        </p:nvCxnSpPr>
        <p:spPr>
          <a:xfrm>
            <a:off x="2684612" y="4213821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92470B1-63E6-57F5-3C95-C331516141C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830116" y="4532880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33173A7-9966-EBE6-08E6-E296E429D967}"/>
              </a:ext>
            </a:extLst>
          </p:cNvPr>
          <p:cNvSpPr/>
          <p:nvPr/>
        </p:nvSpPr>
        <p:spPr>
          <a:xfrm>
            <a:off x="1912960" y="2689939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B806BF4-AAC0-4C69-8C88-A19975FC5503}"/>
              </a:ext>
            </a:extLst>
          </p:cNvPr>
          <p:cNvSpPr/>
          <p:nvPr/>
        </p:nvSpPr>
        <p:spPr>
          <a:xfrm>
            <a:off x="2431120" y="2265563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86E106C-B0EF-05D0-C2C6-CD754D7C5F92}"/>
              </a:ext>
            </a:extLst>
          </p:cNvPr>
          <p:cNvSpPr/>
          <p:nvPr/>
        </p:nvSpPr>
        <p:spPr>
          <a:xfrm>
            <a:off x="2543661" y="2936460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1D1A5A9-2962-0E89-4675-1F428C3EBB0D}"/>
              </a:ext>
            </a:extLst>
          </p:cNvPr>
          <p:cNvSpPr/>
          <p:nvPr/>
        </p:nvSpPr>
        <p:spPr>
          <a:xfrm>
            <a:off x="3557562" y="2669174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CA2C6A3-F2DC-4EC3-DB1E-2869DE20694F}"/>
              </a:ext>
            </a:extLst>
          </p:cNvPr>
          <p:cNvSpPr/>
          <p:nvPr/>
        </p:nvSpPr>
        <p:spPr>
          <a:xfrm>
            <a:off x="1090659" y="2697309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F9F8E8D-DAA2-B639-6C71-DA5B0B8BFB02}"/>
              </a:ext>
            </a:extLst>
          </p:cNvPr>
          <p:cNvCxnSpPr>
            <a:stCxn id="29" idx="6"/>
            <a:endCxn id="25" idx="2"/>
          </p:cNvCxnSpPr>
          <p:nvPr/>
        </p:nvCxnSpPr>
        <p:spPr>
          <a:xfrm flipV="1">
            <a:off x="1315742" y="2809515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7183115-F791-6AD0-3E4E-4644340598DF}"/>
              </a:ext>
            </a:extLst>
          </p:cNvPr>
          <p:cNvCxnSpPr>
            <a:cxnSpLocks/>
            <a:stCxn id="25" idx="7"/>
            <a:endCxn id="26" idx="3"/>
          </p:cNvCxnSpPr>
          <p:nvPr/>
        </p:nvCxnSpPr>
        <p:spPr>
          <a:xfrm flipV="1">
            <a:off x="2105080" y="2469691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D75AA5A-8A5C-8C1D-09A3-A37A5D17990B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2138043" y="2809515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AF37246-B6B6-5CA2-A6B3-2BBEE5835A16}"/>
              </a:ext>
            </a:extLst>
          </p:cNvPr>
          <p:cNvCxnSpPr>
            <a:cxnSpLocks/>
            <a:stCxn id="26" idx="5"/>
            <a:endCxn id="28" idx="2"/>
          </p:cNvCxnSpPr>
          <p:nvPr/>
        </p:nvCxnSpPr>
        <p:spPr>
          <a:xfrm>
            <a:off x="2623240" y="2469691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F1C5E06-A09E-76CB-7A49-815E21BDA0E8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2768744" y="2788750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4EC5049-EFC3-3504-B121-69C799373BEE}"/>
              </a:ext>
            </a:extLst>
          </p:cNvPr>
          <p:cNvSpPr txBox="1"/>
          <p:nvPr/>
        </p:nvSpPr>
        <p:spPr>
          <a:xfrm>
            <a:off x="4238426" y="4341456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T=1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93FB26-1160-D9B4-BC9E-BBCA6BC36059}"/>
              </a:ext>
            </a:extLst>
          </p:cNvPr>
          <p:cNvSpPr txBox="1"/>
          <p:nvPr/>
        </p:nvSpPr>
        <p:spPr>
          <a:xfrm>
            <a:off x="4194005" y="2567128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T=2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120845A-2E5E-B9AC-3C84-680DD84B6130}"/>
                  </a:ext>
                </a:extLst>
              </p:cNvPr>
              <p:cNvSpPr txBox="1"/>
              <p:nvPr/>
            </p:nvSpPr>
            <p:spPr>
              <a:xfrm>
                <a:off x="6817344" y="3575952"/>
                <a:ext cx="3259097" cy="107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120845A-2E5E-B9AC-3C84-680DD84B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44" y="3575952"/>
                <a:ext cx="3259097" cy="1077539"/>
              </a:xfrm>
              <a:prstGeom prst="rect">
                <a:avLst/>
              </a:prstGeom>
              <a:blipFill>
                <a:blip r:embed="rId3"/>
                <a:stretch>
                  <a:fillRect l="-775" t="-4651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FA2F8F6-7ED0-1DCE-C5C5-8B5EE3B32ACE}"/>
              </a:ext>
            </a:extLst>
          </p:cNvPr>
          <p:cNvSpPr txBox="1"/>
          <p:nvPr/>
        </p:nvSpPr>
        <p:spPr>
          <a:xfrm>
            <a:off x="6160493" y="2687036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复杂动力系统的本质就是一个联合概率分布：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A97EB4-8ADE-CB0C-8AD4-7ACC188B490F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106433-1633-0D2F-0947-26234BC2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FDE89A8C-AE6C-473E-4A61-DFCB8FEF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9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Complex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Dynamical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Systems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55B84FCE-EA0D-08BD-4A30-4B5BFDD9A848}"/>
              </a:ext>
            </a:extLst>
          </p:cNvPr>
          <p:cNvSpPr/>
          <p:nvPr/>
        </p:nvSpPr>
        <p:spPr>
          <a:xfrm>
            <a:off x="2022796" y="4335138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ADDC4EF-5205-E3D3-F411-91B8BFA0B51D}"/>
              </a:ext>
            </a:extLst>
          </p:cNvPr>
          <p:cNvSpPr/>
          <p:nvPr/>
        </p:nvSpPr>
        <p:spPr>
          <a:xfrm>
            <a:off x="2540956" y="3910762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019E30-DA70-203B-CF3E-0D43363D6E98}"/>
              </a:ext>
            </a:extLst>
          </p:cNvPr>
          <p:cNvSpPr/>
          <p:nvPr/>
        </p:nvSpPr>
        <p:spPr>
          <a:xfrm>
            <a:off x="2653497" y="4581659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155B5BD-8063-5965-DA9B-1898915F2D8E}"/>
              </a:ext>
            </a:extLst>
          </p:cNvPr>
          <p:cNvSpPr/>
          <p:nvPr/>
        </p:nvSpPr>
        <p:spPr>
          <a:xfrm>
            <a:off x="3667398" y="4314373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99AA76-92B1-3169-4D84-B366D8FADB4F}"/>
              </a:ext>
            </a:extLst>
          </p:cNvPr>
          <p:cNvSpPr/>
          <p:nvPr/>
        </p:nvSpPr>
        <p:spPr>
          <a:xfrm>
            <a:off x="1200495" y="4342508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B1EA415-0FCC-1A5E-B96E-D7EC831FE6D2}"/>
              </a:ext>
            </a:extLst>
          </p:cNvPr>
          <p:cNvCxnSpPr>
            <a:stCxn id="19" idx="6"/>
            <a:endCxn id="12" idx="2"/>
          </p:cNvCxnSpPr>
          <p:nvPr/>
        </p:nvCxnSpPr>
        <p:spPr>
          <a:xfrm flipV="1">
            <a:off x="1425578" y="4454714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A5976E1D-BFD4-1714-7179-683767FFA1AB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2214916" y="4114890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0AD630D7-7279-DBC6-D7E3-7D31B22CB3D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7879" y="4454714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2F706AA-2E03-FB6E-4A8B-BB98036A1367}"/>
              </a:ext>
            </a:extLst>
          </p:cNvPr>
          <p:cNvCxnSpPr>
            <a:cxnSpLocks/>
            <a:stCxn id="13" idx="5"/>
            <a:endCxn id="18" idx="2"/>
          </p:cNvCxnSpPr>
          <p:nvPr/>
        </p:nvCxnSpPr>
        <p:spPr>
          <a:xfrm>
            <a:off x="2733076" y="4114890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AA7AC3B-5427-E3BB-F5E1-E10CE5B82397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2878580" y="4433949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F7CC4F49-A450-FF7D-9F10-C5E990CBE7FA}"/>
              </a:ext>
            </a:extLst>
          </p:cNvPr>
          <p:cNvSpPr/>
          <p:nvPr/>
        </p:nvSpPr>
        <p:spPr>
          <a:xfrm>
            <a:off x="2031764" y="2591008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14234F5-5616-0B1C-9ECF-47A845089CAB}"/>
              </a:ext>
            </a:extLst>
          </p:cNvPr>
          <p:cNvSpPr/>
          <p:nvPr/>
        </p:nvSpPr>
        <p:spPr>
          <a:xfrm>
            <a:off x="2549924" y="2166632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B4A7173-DB45-FC1B-5AD0-93B02DFB9A14}"/>
              </a:ext>
            </a:extLst>
          </p:cNvPr>
          <p:cNvSpPr/>
          <p:nvPr/>
        </p:nvSpPr>
        <p:spPr>
          <a:xfrm>
            <a:off x="2662465" y="2837529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FF9CF71-D737-1C2B-236F-F5F9B15C38A6}"/>
              </a:ext>
            </a:extLst>
          </p:cNvPr>
          <p:cNvSpPr/>
          <p:nvPr/>
        </p:nvSpPr>
        <p:spPr>
          <a:xfrm>
            <a:off x="3676366" y="2570243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781C0AA-A8C1-104B-35D5-A2AB616A3104}"/>
              </a:ext>
            </a:extLst>
          </p:cNvPr>
          <p:cNvSpPr/>
          <p:nvPr/>
        </p:nvSpPr>
        <p:spPr>
          <a:xfrm>
            <a:off x="1209463" y="2598378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B924013-8208-7618-FB92-E2CF4BD42B98}"/>
              </a:ext>
            </a:extLst>
          </p:cNvPr>
          <p:cNvCxnSpPr>
            <a:stCxn id="47" idx="6"/>
            <a:endCxn id="43" idx="2"/>
          </p:cNvCxnSpPr>
          <p:nvPr/>
        </p:nvCxnSpPr>
        <p:spPr>
          <a:xfrm flipV="1">
            <a:off x="1434546" y="2710584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5F552BDB-F59C-1C08-E501-3580AC1531ED}"/>
              </a:ext>
            </a:extLst>
          </p:cNvPr>
          <p:cNvCxnSpPr>
            <a:cxnSpLocks/>
            <a:stCxn id="43" idx="7"/>
            <a:endCxn id="44" idx="3"/>
          </p:cNvCxnSpPr>
          <p:nvPr/>
        </p:nvCxnSpPr>
        <p:spPr>
          <a:xfrm flipV="1">
            <a:off x="2223884" y="2370760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B1A7901-20B6-69D3-C40E-1632D572D165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2256847" y="2710584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3C744F99-E375-712D-5664-47F219E51D98}"/>
              </a:ext>
            </a:extLst>
          </p:cNvPr>
          <p:cNvCxnSpPr>
            <a:cxnSpLocks/>
            <a:stCxn id="44" idx="5"/>
            <a:endCxn id="46" idx="2"/>
          </p:cNvCxnSpPr>
          <p:nvPr/>
        </p:nvCxnSpPr>
        <p:spPr>
          <a:xfrm>
            <a:off x="2742044" y="2370760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2C2B708B-2531-9E2A-CBAC-9777199769DE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2887548" y="2689819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56A99D3-9751-17D2-ECF3-486661D0F1E5}"/>
              </a:ext>
            </a:extLst>
          </p:cNvPr>
          <p:cNvSpPr txBox="1"/>
          <p:nvPr/>
        </p:nvSpPr>
        <p:spPr>
          <a:xfrm>
            <a:off x="4286890" y="4242525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T=1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80A012C-60E2-42E8-44FF-9FD9069074AA}"/>
              </a:ext>
            </a:extLst>
          </p:cNvPr>
          <p:cNvSpPr txBox="1"/>
          <p:nvPr/>
        </p:nvSpPr>
        <p:spPr>
          <a:xfrm>
            <a:off x="4312809" y="2468197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T=2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06DBDB9-B16E-89D5-9071-5BD0CA9742E2}"/>
              </a:ext>
            </a:extLst>
          </p:cNvPr>
          <p:cNvCxnSpPr>
            <a:stCxn id="19" idx="0"/>
            <a:endCxn id="47" idx="4"/>
          </p:cNvCxnSpPr>
          <p:nvPr/>
        </p:nvCxnSpPr>
        <p:spPr>
          <a:xfrm flipV="1">
            <a:off x="1313037" y="2837529"/>
            <a:ext cx="8968" cy="150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EBFA34A1-0E71-3A61-AD34-001F64B7D9C0}"/>
              </a:ext>
            </a:extLst>
          </p:cNvPr>
          <p:cNvCxnSpPr>
            <a:cxnSpLocks/>
            <a:stCxn id="12" idx="1"/>
            <a:endCxn id="47" idx="5"/>
          </p:cNvCxnSpPr>
          <p:nvPr/>
        </p:nvCxnSpPr>
        <p:spPr>
          <a:xfrm flipH="1" flipV="1">
            <a:off x="1401583" y="2802506"/>
            <a:ext cx="654176" cy="1567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5CDC02C8-5964-1F0E-1F77-7BE153DC221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134080" y="2784104"/>
            <a:ext cx="1258" cy="1551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CE7BC5A-60EB-8A96-D8E1-6C7B637ADBD3}"/>
              </a:ext>
            </a:extLst>
          </p:cNvPr>
          <p:cNvCxnSpPr>
            <a:cxnSpLocks/>
            <a:stCxn id="19" idx="7"/>
            <a:endCxn id="43" idx="3"/>
          </p:cNvCxnSpPr>
          <p:nvPr/>
        </p:nvCxnSpPr>
        <p:spPr>
          <a:xfrm flipV="1">
            <a:off x="1392615" y="2795136"/>
            <a:ext cx="672112" cy="1582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5E5F5163-1C1E-F7FC-68C1-BA0D375C7025}"/>
              </a:ext>
            </a:extLst>
          </p:cNvPr>
          <p:cNvCxnSpPr>
            <a:cxnSpLocks/>
            <a:endCxn id="43" idx="4"/>
          </p:cNvCxnSpPr>
          <p:nvPr/>
        </p:nvCxnSpPr>
        <p:spPr>
          <a:xfrm flipH="1" flipV="1">
            <a:off x="2144306" y="2830159"/>
            <a:ext cx="491062" cy="1080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56DA8AC-C65D-E523-D657-7E4A8BF8A8DA}"/>
              </a:ext>
            </a:extLst>
          </p:cNvPr>
          <p:cNvCxnSpPr>
            <a:cxnSpLocks/>
            <a:stCxn id="16" idx="0"/>
            <a:endCxn id="43" idx="4"/>
          </p:cNvCxnSpPr>
          <p:nvPr/>
        </p:nvCxnSpPr>
        <p:spPr>
          <a:xfrm flipH="1" flipV="1">
            <a:off x="2144306" y="2830159"/>
            <a:ext cx="621733" cy="175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D1A51828-45CA-40D0-047D-E1CB4852614A}"/>
              </a:ext>
            </a:extLst>
          </p:cNvPr>
          <p:cNvCxnSpPr/>
          <p:nvPr/>
        </p:nvCxnSpPr>
        <p:spPr>
          <a:xfrm flipV="1">
            <a:off x="3787880" y="2823462"/>
            <a:ext cx="8968" cy="150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4C91E78F-AFF8-6593-2D64-683B18AD9AEA}"/>
              </a:ext>
            </a:extLst>
          </p:cNvPr>
          <p:cNvCxnSpPr>
            <a:cxnSpLocks/>
            <a:stCxn id="13" idx="7"/>
            <a:endCxn id="46" idx="4"/>
          </p:cNvCxnSpPr>
          <p:nvPr/>
        </p:nvCxnSpPr>
        <p:spPr>
          <a:xfrm flipV="1">
            <a:off x="2733076" y="2809394"/>
            <a:ext cx="1055832" cy="113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74F7036-0C82-26FC-737F-53FC47BA4926}"/>
              </a:ext>
            </a:extLst>
          </p:cNvPr>
          <p:cNvCxnSpPr>
            <a:cxnSpLocks/>
            <a:stCxn id="16" idx="7"/>
            <a:endCxn id="46" idx="4"/>
          </p:cNvCxnSpPr>
          <p:nvPr/>
        </p:nvCxnSpPr>
        <p:spPr>
          <a:xfrm flipV="1">
            <a:off x="2845617" y="2809394"/>
            <a:ext cx="943291" cy="180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286471E-D18D-D33E-73C7-C548607A93E5}"/>
              </a:ext>
            </a:extLst>
          </p:cNvPr>
          <p:cNvSpPr txBox="1"/>
          <p:nvPr/>
        </p:nvSpPr>
        <p:spPr>
          <a:xfrm>
            <a:off x="4035081" y="3449599"/>
            <a:ext cx="11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因果联系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0850A42-F25B-FCCC-8081-5DE0811DFB95}"/>
                  </a:ext>
                </a:extLst>
              </p:cNvPr>
              <p:cNvSpPr txBox="1"/>
              <p:nvPr/>
            </p:nvSpPr>
            <p:spPr>
              <a:xfrm>
                <a:off x="6704739" y="2710584"/>
                <a:ext cx="4094646" cy="174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(0))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0850A42-F25B-FCCC-8081-5DE0811DF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39" y="2710584"/>
                <a:ext cx="4094646" cy="1749774"/>
              </a:xfrm>
              <a:prstGeom prst="rect">
                <a:avLst/>
              </a:prstGeom>
              <a:blipFill>
                <a:blip r:embed="rId3"/>
                <a:stretch>
                  <a:fillRect l="-14551" t="-2878" r="-1548" b="-76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97416D44-ADEC-3D18-7C8B-B9F04FDD4E09}"/>
              </a:ext>
            </a:extLst>
          </p:cNvPr>
          <p:cNvSpPr txBox="1"/>
          <p:nvPr/>
        </p:nvSpPr>
        <p:spPr>
          <a:xfrm>
            <a:off x="7832636" y="5174505"/>
            <a:ext cx="208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动力学学习</a:t>
            </a: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4C0F8D9F-3685-5BCF-B986-2A34B251E7C0}"/>
              </a:ext>
            </a:extLst>
          </p:cNvPr>
          <p:cNvCxnSpPr/>
          <p:nvPr/>
        </p:nvCxnSpPr>
        <p:spPr>
          <a:xfrm flipV="1">
            <a:off x="8339073" y="4384689"/>
            <a:ext cx="0" cy="68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7979617-AFE0-745B-4AAD-6D86856B7870}"/>
              </a:ext>
            </a:extLst>
          </p:cNvPr>
          <p:cNvSpPr txBox="1"/>
          <p:nvPr/>
        </p:nvSpPr>
        <p:spPr>
          <a:xfrm>
            <a:off x="9747271" y="5174505"/>
            <a:ext cx="208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初始条件学习</a:t>
            </a: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C8E5AD4-E7A2-752F-ED6E-014B681428E8}"/>
              </a:ext>
            </a:extLst>
          </p:cNvPr>
          <p:cNvCxnSpPr/>
          <p:nvPr/>
        </p:nvCxnSpPr>
        <p:spPr>
          <a:xfrm flipV="1">
            <a:off x="10253708" y="4384689"/>
            <a:ext cx="0" cy="68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21A799D-6B5B-89AD-600A-AF73C29CA041}"/>
              </a:ext>
            </a:extLst>
          </p:cNvPr>
          <p:cNvSpPr txBox="1"/>
          <p:nvPr/>
        </p:nvSpPr>
        <p:spPr>
          <a:xfrm>
            <a:off x="6704739" y="1879030"/>
            <a:ext cx="447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复杂系统建模的本质就是如何分解联合概率分布为一系列因果模块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EA118D-371F-1D5B-331F-4704C350415C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466FE-48E6-C738-8FAA-B3A67534E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4" name="Picture 5" descr="Z:\e\建院\logo\uplogo copy.png">
            <a:extLst>
              <a:ext uri="{FF2B5EF4-FFF2-40B4-BE49-F238E27FC236}">
                <a16:creationId xmlns:a16="http://schemas.microsoft.com/office/drawing/2014/main" id="{0C7F49CA-A8AA-15B7-7059-2D3655A3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278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Feasibility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Efficiency?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0216C5-6287-1A9B-874A-59A6E9A5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179" y="3830594"/>
            <a:ext cx="4049959" cy="203849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0BCCD5-B71F-EAB2-58DC-11134A5D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3" y="1568213"/>
            <a:ext cx="7016643" cy="4048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/>
              <p:nvPr/>
            </p:nvSpPr>
            <p:spPr>
              <a:xfrm>
                <a:off x="7627689" y="1966817"/>
                <a:ext cx="201632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kumimoji="1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89" y="1966817"/>
                <a:ext cx="2016321" cy="89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箭头 26">
            <a:extLst>
              <a:ext uri="{FF2B5EF4-FFF2-40B4-BE49-F238E27FC236}">
                <a16:creationId xmlns:a16="http://schemas.microsoft.com/office/drawing/2014/main" id="{335DD723-539D-4F2F-1D4A-0EB97CD70BA2}"/>
              </a:ext>
            </a:extLst>
          </p:cNvPr>
          <p:cNvSpPr/>
          <p:nvPr/>
        </p:nvSpPr>
        <p:spPr>
          <a:xfrm>
            <a:off x="9771363" y="2241460"/>
            <a:ext cx="234461" cy="25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/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blipFill>
                <a:blip r:embed="rId7"/>
                <a:stretch>
                  <a:fillRect l="-3704" t="-2381" r="-64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9EFACB-4AAF-9606-6831-3208DF03B705}"/>
              </a:ext>
            </a:extLst>
          </p:cNvPr>
          <p:cNvSpPr txBox="1"/>
          <p:nvPr/>
        </p:nvSpPr>
        <p:spPr>
          <a:xfrm>
            <a:off x="574304" y="6370730"/>
            <a:ext cx="5219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北师大系统科学学院：</a:t>
            </a:r>
            <a:r>
              <a:rPr kumimoji="1" lang="zh-CN" altLang="en-US" sz="1600" b="1" dirty="0">
                <a:solidFill>
                  <a:srgbClr val="EC8922"/>
                </a:solidFill>
              </a:rPr>
              <a:t>面向复杂系统的人工智能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2024</a:t>
            </a:r>
            <a:endParaRPr kumimoji="1"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B19EE8-250F-D34A-D26F-34C39E7337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886" y="6303184"/>
            <a:ext cx="465794" cy="465794"/>
          </a:xfrm>
          <a:prstGeom prst="rect">
            <a:avLst/>
          </a:prstGeom>
        </p:spPr>
      </p:pic>
      <p:pic>
        <p:nvPicPr>
          <p:cNvPr id="6" name="Picture 5" descr="Z:\e\建院\logo\uplogo copy.png">
            <a:extLst>
              <a:ext uri="{FF2B5EF4-FFF2-40B4-BE49-F238E27FC236}">
                <a16:creationId xmlns:a16="http://schemas.microsoft.com/office/drawing/2014/main" id="{0B963BA1-7BD9-9557-A9BD-2E48D4C84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7793" y="6285653"/>
            <a:ext cx="507850" cy="4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17589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1_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9193</Words>
  <Application>Microsoft Macintosh PowerPoint</Application>
  <PresentationFormat>宽屏</PresentationFormat>
  <Paragraphs>1818</Paragraphs>
  <Slides>168</Slides>
  <Notes>168</Notes>
  <HiddenSlides>11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168</vt:i4>
      </vt:variant>
    </vt:vector>
  </HeadingPairs>
  <TitlesOfParts>
    <vt:vector size="186" baseType="lpstr">
      <vt:lpstr>-apple-system</vt:lpstr>
      <vt:lpstr>等线</vt:lpstr>
      <vt:lpstr>微软雅黑</vt:lpstr>
      <vt:lpstr>NimbusRomNo9L</vt:lpstr>
      <vt:lpstr>PingFang SC</vt:lpstr>
      <vt:lpstr>Songti SC</vt:lpstr>
      <vt:lpstr>suxingme</vt:lpstr>
      <vt:lpstr>Arial</vt:lpstr>
      <vt:lpstr>Calibri</vt:lpstr>
      <vt:lpstr>Calibri Light</vt:lpstr>
      <vt:lpstr>Cambria Math</vt:lpstr>
      <vt:lpstr>Sagona Book</vt:lpstr>
      <vt:lpstr>Wingdings</vt:lpstr>
      <vt:lpstr>Wingdings 2</vt:lpstr>
      <vt:lpstr>HDOfficeLightV0</vt:lpstr>
      <vt:lpstr>1_HDOfficeLightV0</vt:lpstr>
      <vt:lpstr>回顾</vt:lpstr>
      <vt:lpstr>1_回顾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2025-04-24T03:36:04Z</dcterms:modified>
  <cp:category/>
</cp:coreProperties>
</file>